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31"/>
  </p:notesMasterIdLst>
  <p:sldIdLst>
    <p:sldId id="314" r:id="rId3"/>
    <p:sldId id="258" r:id="rId4"/>
    <p:sldId id="261" r:id="rId5"/>
    <p:sldId id="315" r:id="rId6"/>
    <p:sldId id="267" r:id="rId7"/>
    <p:sldId id="318" r:id="rId8"/>
    <p:sldId id="319" r:id="rId9"/>
    <p:sldId id="320" r:id="rId10"/>
    <p:sldId id="321" r:id="rId11"/>
    <p:sldId id="272" r:id="rId12"/>
    <p:sldId id="324" r:id="rId13"/>
    <p:sldId id="317" r:id="rId14"/>
    <p:sldId id="323" r:id="rId15"/>
    <p:sldId id="326" r:id="rId16"/>
    <p:sldId id="264" r:id="rId17"/>
    <p:sldId id="280" r:id="rId18"/>
    <p:sldId id="328" r:id="rId19"/>
    <p:sldId id="329" r:id="rId20"/>
    <p:sldId id="330" r:id="rId21"/>
    <p:sldId id="331" r:id="rId22"/>
    <p:sldId id="332" r:id="rId23"/>
    <p:sldId id="333" r:id="rId24"/>
    <p:sldId id="336" r:id="rId25"/>
    <p:sldId id="335" r:id="rId26"/>
    <p:sldId id="337" r:id="rId27"/>
    <p:sldId id="291" r:id="rId28"/>
    <p:sldId id="334" r:id="rId29"/>
    <p:sldId id="289" r:id="rId30"/>
  </p:sldIdLst>
  <p:sldSz cx="9144000" cy="5143500" type="screen16x9"/>
  <p:notesSz cx="6858000" cy="9144000"/>
  <p:embeddedFontLst>
    <p:embeddedFont>
      <p:font typeface="Exo" panose="020B0604020202020204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DE5671-DD5B-447F-88D1-24E56C36FC9B}">
  <a:tblStyle styleId="{0ADE5671-DD5B-447F-88D1-24E56C36F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34" autoAdjust="0"/>
  </p:normalViewPr>
  <p:slideViewPr>
    <p:cSldViewPr snapToGrid="0">
      <p:cViewPr varScale="1">
        <p:scale>
          <a:sx n="122" d="100"/>
          <a:sy n="122" d="100"/>
        </p:scale>
        <p:origin x="12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684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gedfa3e31c0_2_20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6" name="Google Shape;3776;gedfa3e31c0_2_20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7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edfa3e31c0_2_2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edfa3e31c0_2_2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03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71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263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b="1" dirty="0"/>
              <a:t>Segurança: </a:t>
            </a:r>
            <a:r>
              <a:rPr lang="pt-PT" dirty="0"/>
              <a:t>É a principal barreira tal como veremos à frente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baseline="0" dirty="0">
                <a:latin typeface="CMR10"/>
              </a:rPr>
              <a:t>Qualidade: </a:t>
            </a:r>
            <a:r>
              <a:rPr lang="pt-PT" sz="1800" b="0" i="0" u="none" strike="noStrike" baseline="0" dirty="0">
                <a:latin typeface="CMR10"/>
              </a:rPr>
              <a:t>garantir que o sistema é capaz de tratar eventuais</a:t>
            </a:r>
            <a:r>
              <a:rPr lang="pt-PT" dirty="0"/>
              <a:t> falhas automatizar tarefas através de algoritmos de aprendizagem.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edfa3e31c0_2_20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edfa3e31c0_2_20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865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Sempre que acedemos a um website ou simplesmente navegamos a internet deixamos uma “pegada no mundo virtual”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As empresas responsáveis pelos serviços que acedemos têm acesso à nossa informação (</a:t>
            </a:r>
            <a:r>
              <a:rPr lang="pt-PT" dirty="0" err="1"/>
              <a:t>ex</a:t>
            </a:r>
            <a:r>
              <a:rPr lang="pt-PT" dirty="0"/>
              <a:t>: cookies)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Hoje em dia os dados são considerados o novo petróleo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A partir deles conseguimos gerar algoritmos capazes de aprender padrões de comportamento que influenciam as escolhas dos utilizadores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Ex: Facebook vendeu os dados dos utilizadores sem o consentimento deles , que depois foram usados para influenciar as eleições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A população está cada vez mais desconfiada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É necessário informar a população e que os setores governamentais e empresarias </a:t>
            </a:r>
            <a:r>
              <a:rPr lang="pt-PT" dirty="0" err="1"/>
              <a:t>começem</a:t>
            </a:r>
            <a:r>
              <a:rPr lang="pt-PT" dirty="0"/>
              <a:t> a dar mais importância a este tema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68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9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97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3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197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10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5965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1" name="Google Shape;4291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928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gedfa3e31c0_2_2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2" name="Google Shape;4532;gedfa3e31c0_2_2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A computação ubíqua envolve a interligação de inúmeros dispositivos e a captação de dados </a:t>
            </a:r>
            <a:r>
              <a:rPr lang="pt-PT" dirty="0" err="1"/>
              <a:t>intímos</a:t>
            </a:r>
            <a:r>
              <a:rPr lang="pt-PT" dirty="0"/>
              <a:t> dos utilizador sem que muitas das vezes eles se apercebam 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9617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edfa3e31c0_2_2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edfa3e31c0_2_2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edfa3e31c0_2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edfa3e31c0_2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b="1" dirty="0"/>
              <a:t>Computação Centralizada: </a:t>
            </a:r>
            <a:r>
              <a:rPr lang="pt-PT" dirty="0"/>
              <a:t>As tarefas estão concentradas numa só máquina, à qual vários utilizadores partilham acesso. Um exemplo são os mainframes.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b="1" dirty="0"/>
              <a:t>Computação Pessoal: </a:t>
            </a:r>
            <a:r>
              <a:rPr lang="pt-PT" dirty="0"/>
              <a:t>destinado ao uso pessoal ou de um pequeno grupo de pessoas, onde a interação é feita orientada à tarefa, ou seja, o utilizador já é capaz </a:t>
            </a:r>
            <a:r>
              <a:rPr lang="pt-PT" sz="1800" b="0" i="0" u="none" strike="noStrike" baseline="0" dirty="0">
                <a:latin typeface="CMR10"/>
              </a:rPr>
              <a:t>de realizar várias tarefas simultaneamente.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baseline="0" dirty="0">
                <a:latin typeface="CMR10"/>
              </a:rPr>
              <a:t>Computação Móvel: </a:t>
            </a:r>
            <a:r>
              <a:rPr lang="pt-PT" sz="1800" b="0" i="0" u="none" strike="noStrike" baseline="0" dirty="0">
                <a:latin typeface="CMR10"/>
              </a:rPr>
              <a:t>permite o acesso à informação em qualquer lugar e a qualquer momento, torna-se num dispositivo sempre presente no dia-a-dia do utilizador, daí ser orientado ao utilizador.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baseline="0" dirty="0">
                <a:latin typeface="CMR10"/>
              </a:rPr>
              <a:t>Computação Pervasiva e Ubíqua: </a:t>
            </a:r>
            <a:r>
              <a:rPr lang="pt-PT" sz="1800" b="0" i="0" u="none" strike="noStrike" baseline="0" dirty="0">
                <a:latin typeface="CMR10"/>
              </a:rPr>
              <a:t>Ambos os paradigmas preocupam-se com a capacidade dos dispositivos agirem de forma “inteligente” de acordo com o ambiente onde se encontram. A computação ubíqua beneficia dos avanços da computação pervasiva tal como veremos mais à frente. </a:t>
            </a:r>
            <a:endParaRPr lang="pt-PT" sz="1800" b="1" i="0" u="none" strike="noStrike" baseline="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185279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edfa3e31c0_2_20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edfa3e31c0_2_20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82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edfa3e31c0_2_20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edfa3e31c0_2_20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86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84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97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0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9" r:id="rId4"/>
    <p:sldLayoutId id="2147483660" r:id="rId5"/>
    <p:sldLayoutId id="2147483661" r:id="rId6"/>
    <p:sldLayoutId id="2147483662" r:id="rId7"/>
    <p:sldLayoutId id="2147483664" r:id="rId8"/>
    <p:sldLayoutId id="2147483665" r:id="rId9"/>
    <p:sldLayoutId id="2147483667" r:id="rId10"/>
    <p:sldLayoutId id="2147483671" r:id="rId11"/>
    <p:sldLayoutId id="2147483672" r:id="rId12"/>
    <p:sldLayoutId id="2147483674" r:id="rId13"/>
    <p:sldLayoutId id="2147483675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51" name="Google Shape;2651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aw is Code: Making Policy for Artificial Intelligence - Our World: 100  thought leaders shape our common future">
            <a:extLst>
              <a:ext uri="{FF2B5EF4-FFF2-40B4-BE49-F238E27FC236}">
                <a16:creationId xmlns:a16="http://schemas.microsoft.com/office/drawing/2014/main" id="{BC054915-1AD8-4FF4-9F8F-89D3636BE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0" y="0"/>
            <a:ext cx="914398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40CBDD-D890-413E-B146-C6DA5D973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7497" y="1637536"/>
            <a:ext cx="7167283" cy="823913"/>
          </a:xfrm>
        </p:spPr>
        <p:txBody>
          <a:bodyPr spcFirstLastPara="1" vert="horz" wrap="square" lIns="68580" tIns="34290" rIns="68580" bIns="34290" rtlCol="0" anchor="b" anchorCtr="0">
            <a:no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Exo" panose="020B0604020202020204" charset="0"/>
              </a:rPr>
              <a:t>Sensorização e </a:t>
            </a:r>
            <a:r>
              <a:rPr lang="pt-PT" sz="4400" b="1" dirty="0">
                <a:solidFill>
                  <a:srgbClr val="FFFFFF"/>
                </a:solidFill>
                <a:latin typeface="Exo" panose="020B0604020202020204" charset="0"/>
              </a:rPr>
              <a:t>Ambiente</a:t>
            </a:r>
          </a:p>
        </p:txBody>
      </p:sp>
      <p:sp>
        <p:nvSpPr>
          <p:cNvPr id="11" name="Google Shape;2659;p33">
            <a:extLst>
              <a:ext uri="{FF2B5EF4-FFF2-40B4-BE49-F238E27FC236}">
                <a16:creationId xmlns:a16="http://schemas.microsoft.com/office/drawing/2014/main" id="{95E31BCD-72C7-4C8A-ACAD-D86F0E002EEB}"/>
              </a:ext>
            </a:extLst>
          </p:cNvPr>
          <p:cNvSpPr/>
          <p:nvPr/>
        </p:nvSpPr>
        <p:spPr>
          <a:xfrm>
            <a:off x="2029888" y="2696986"/>
            <a:ext cx="4882500" cy="3999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C3DC8F-E5F0-488C-9797-F38982B6401C}"/>
              </a:ext>
            </a:extLst>
          </p:cNvPr>
          <p:cNvSpPr txBox="1"/>
          <p:nvPr/>
        </p:nvSpPr>
        <p:spPr>
          <a:xfrm>
            <a:off x="7261751" y="4051340"/>
            <a:ext cx="2258499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Ana Filipa Pereira  </a:t>
            </a:r>
            <a:r>
              <a:rPr lang="pt-PT" sz="900" dirty="0">
                <a:solidFill>
                  <a:schemeClr val="bg1"/>
                </a:solidFill>
              </a:rPr>
              <a:t>PG46978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Carolina Santejo    </a:t>
            </a:r>
            <a:r>
              <a:rPr lang="pt-PT" sz="900" dirty="0">
                <a:solidFill>
                  <a:schemeClr val="bg1"/>
                </a:solidFill>
              </a:rPr>
              <a:t>PG47102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Luís Pinto               </a:t>
            </a:r>
            <a:r>
              <a:rPr lang="pt-PT" sz="900" dirty="0">
                <a:solidFill>
                  <a:schemeClr val="bg1"/>
                </a:solidFill>
              </a:rPr>
              <a:t>PG47428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Raquel Costa         </a:t>
            </a:r>
            <a:r>
              <a:rPr lang="pt-PT" sz="900" dirty="0">
                <a:solidFill>
                  <a:schemeClr val="bg1"/>
                </a:solidFill>
              </a:rPr>
              <a:t>PG47600</a:t>
            </a:r>
          </a:p>
          <a:p>
            <a:pPr>
              <a:spcAft>
                <a:spcPts val="450"/>
              </a:spcAft>
            </a:pPr>
            <a:endParaRPr lang="pt-PT" sz="10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74FBEA-D5FF-468F-BFC9-953D4C3D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1" y="173729"/>
            <a:ext cx="1257375" cy="114002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49FF0A9-BFF9-4122-B82A-A37AAA0437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01091" y="2484980"/>
            <a:ext cx="6858000" cy="823913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marL="158750" indent="0">
              <a:buNone/>
            </a:pPr>
            <a:r>
              <a:rPr lang="en-US" sz="1600" b="1" i="0" dirty="0">
                <a:solidFill>
                  <a:schemeClr val="accent3">
                    <a:lumMod val="50000"/>
                  </a:schemeClr>
                </a:solidFill>
                <a:effectLst/>
              </a:rPr>
              <a:t>Privacidade de Dados na Computação Ub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í</a:t>
            </a:r>
            <a:r>
              <a:rPr lang="en-US" sz="1600" b="1" i="0" dirty="0">
                <a:solidFill>
                  <a:schemeClr val="accent3">
                    <a:lumMod val="50000"/>
                  </a:schemeClr>
                </a:solidFill>
                <a:effectLst/>
              </a:rPr>
              <a:t>qua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00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49"/>
          <p:cNvSpPr txBox="1">
            <a:spLocks noGrp="1"/>
          </p:cNvSpPr>
          <p:nvPr>
            <p:ph type="title"/>
          </p:nvPr>
        </p:nvSpPr>
        <p:spPr>
          <a:xfrm>
            <a:off x="805794" y="36345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DEFINIÇÃO </a:t>
            </a:r>
            <a:r>
              <a:rPr lang="en" dirty="0">
                <a:solidFill>
                  <a:schemeClr val="bg1"/>
                </a:solidFill>
              </a:rPr>
              <a:t>&amp; </a:t>
            </a:r>
            <a:r>
              <a:rPr lang="en" dirty="0">
                <a:solidFill>
                  <a:schemeClr val="accent2"/>
                </a:solidFill>
              </a:rPr>
              <a:t>CARACTERIZAÇÃO</a:t>
            </a:r>
            <a:endParaRPr dirty="0"/>
          </a:p>
        </p:txBody>
      </p:sp>
      <p:graphicFrame>
        <p:nvGraphicFramePr>
          <p:cNvPr id="3435" name="Google Shape;3435;p49"/>
          <p:cNvGraphicFramePr/>
          <p:nvPr>
            <p:extLst>
              <p:ext uri="{D42A27DB-BD31-4B8C-83A1-F6EECF244321}">
                <p14:modId xmlns:p14="http://schemas.microsoft.com/office/powerpoint/2010/main" val="2936834730"/>
              </p:ext>
            </p:extLst>
          </p:nvPr>
        </p:nvGraphicFramePr>
        <p:xfrm>
          <a:off x="3452909" y="2713410"/>
          <a:ext cx="5266788" cy="1770866"/>
        </p:xfrm>
        <a:graphic>
          <a:graphicData uri="http://schemas.openxmlformats.org/drawingml/2006/table">
            <a:tbl>
              <a:tblPr>
                <a:noFill/>
                <a:tableStyleId>{0ADE5671-DD5B-447F-88D1-24E56C36FC9B}</a:tableStyleId>
              </a:tblPr>
              <a:tblGrid>
                <a:gridCol w="1540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48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Móvel</a:t>
                      </a:r>
                      <a:endParaRPr sz="1800" b="1" dirty="0">
                        <a:solidFill>
                          <a:schemeClr val="lt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Pervasiva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Ubíqua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Mobilidade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5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Grau de “integração”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36" name="Google Shape;3436;p49"/>
          <p:cNvGrpSpPr/>
          <p:nvPr/>
        </p:nvGrpSpPr>
        <p:grpSpPr>
          <a:xfrm rot="-5400000">
            <a:off x="8376715" y="549423"/>
            <a:ext cx="883262" cy="242091"/>
            <a:chOff x="2300350" y="2601250"/>
            <a:chExt cx="2275275" cy="623625"/>
          </a:xfrm>
        </p:grpSpPr>
        <p:sp>
          <p:nvSpPr>
            <p:cNvPr id="3437" name="Google Shape;3437;p4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49"/>
          <p:cNvGrpSpPr/>
          <p:nvPr/>
        </p:nvGrpSpPr>
        <p:grpSpPr>
          <a:xfrm>
            <a:off x="5457682" y="3933234"/>
            <a:ext cx="339253" cy="339253"/>
            <a:chOff x="2085525" y="4992125"/>
            <a:chExt cx="481825" cy="481825"/>
          </a:xfrm>
        </p:grpSpPr>
        <p:sp>
          <p:nvSpPr>
            <p:cNvPr id="3473" name="Google Shape;3473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4" name="Google Shape;3474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75" name="Google Shape;3475;p49"/>
          <p:cNvGrpSpPr/>
          <p:nvPr/>
        </p:nvGrpSpPr>
        <p:grpSpPr>
          <a:xfrm>
            <a:off x="5457682" y="3298974"/>
            <a:ext cx="339253" cy="339253"/>
            <a:chOff x="1492675" y="4992125"/>
            <a:chExt cx="481825" cy="481825"/>
          </a:xfrm>
        </p:grpSpPr>
        <p:sp>
          <p:nvSpPr>
            <p:cNvPr id="3476" name="Google Shape;3476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490" name="Google Shape;3490;p49"/>
          <p:cNvGrpSpPr/>
          <p:nvPr/>
        </p:nvGrpSpPr>
        <p:grpSpPr>
          <a:xfrm>
            <a:off x="7924975" y="3922516"/>
            <a:ext cx="339253" cy="339253"/>
            <a:chOff x="1492675" y="4992125"/>
            <a:chExt cx="481825" cy="481825"/>
          </a:xfrm>
        </p:grpSpPr>
        <p:sp>
          <p:nvSpPr>
            <p:cNvPr id="3491" name="Google Shape;3491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2" name="Google Shape;3492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3" name="Google Shape;3493;p49"/>
          <p:cNvGrpSpPr/>
          <p:nvPr/>
        </p:nvGrpSpPr>
        <p:grpSpPr>
          <a:xfrm>
            <a:off x="7920635" y="3295070"/>
            <a:ext cx="339253" cy="339253"/>
            <a:chOff x="1492675" y="4992125"/>
            <a:chExt cx="481825" cy="481825"/>
          </a:xfrm>
        </p:grpSpPr>
        <p:sp>
          <p:nvSpPr>
            <p:cNvPr id="3494" name="Google Shape;3494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5" name="Google Shape;3495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6" name="Google Shape;3496;p49"/>
          <p:cNvGrpSpPr/>
          <p:nvPr/>
        </p:nvGrpSpPr>
        <p:grpSpPr>
          <a:xfrm>
            <a:off x="6659058" y="3298974"/>
            <a:ext cx="339253" cy="339253"/>
            <a:chOff x="2085525" y="4992125"/>
            <a:chExt cx="481825" cy="481825"/>
          </a:xfrm>
        </p:grpSpPr>
        <p:sp>
          <p:nvSpPr>
            <p:cNvPr id="3497" name="Google Shape;3497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8" name="Google Shape;3498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3490;p49">
            <a:extLst>
              <a:ext uri="{FF2B5EF4-FFF2-40B4-BE49-F238E27FC236}">
                <a16:creationId xmlns:a16="http://schemas.microsoft.com/office/drawing/2014/main" id="{7E16B1EC-D090-481F-AEC0-3FE583697F0A}"/>
              </a:ext>
            </a:extLst>
          </p:cNvPr>
          <p:cNvGrpSpPr/>
          <p:nvPr/>
        </p:nvGrpSpPr>
        <p:grpSpPr>
          <a:xfrm>
            <a:off x="6659031" y="3933233"/>
            <a:ext cx="339253" cy="339253"/>
            <a:chOff x="1492675" y="4992125"/>
            <a:chExt cx="481825" cy="481825"/>
          </a:xfrm>
        </p:grpSpPr>
        <p:sp>
          <p:nvSpPr>
            <p:cNvPr id="80" name="Google Shape;3491;p49">
              <a:extLst>
                <a:ext uri="{FF2B5EF4-FFF2-40B4-BE49-F238E27FC236}">
                  <a16:creationId xmlns:a16="http://schemas.microsoft.com/office/drawing/2014/main" id="{9834D43D-4A5A-4AF7-89F0-42F2141C1C95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3492;p49">
              <a:extLst>
                <a:ext uri="{FF2B5EF4-FFF2-40B4-BE49-F238E27FC236}">
                  <a16:creationId xmlns:a16="http://schemas.microsoft.com/office/drawing/2014/main" id="{11349C6A-4CB7-4D63-BF1B-CE9DF399B09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2" name="Imagem 81">
            <a:extLst>
              <a:ext uri="{FF2B5EF4-FFF2-40B4-BE49-F238E27FC236}">
                <a16:creationId xmlns:a16="http://schemas.microsoft.com/office/drawing/2014/main" id="{BEE6F735-5874-4BF4-92EA-B70C7F7B2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9814" r="3903" b="11791"/>
          <a:stretch/>
        </p:blipFill>
        <p:spPr>
          <a:xfrm>
            <a:off x="5167648" y="1370005"/>
            <a:ext cx="3482555" cy="1009460"/>
          </a:xfrm>
          <a:prstGeom prst="rect">
            <a:avLst/>
          </a:prstGeom>
          <a:ln w="127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3" name="Subtítulo 5">
            <a:extLst>
              <a:ext uri="{FF2B5EF4-FFF2-40B4-BE49-F238E27FC236}">
                <a16:creationId xmlns:a16="http://schemas.microsoft.com/office/drawing/2014/main" id="{4518A140-B1AC-4B66-9D57-F7AA2B2C2644}"/>
              </a:ext>
            </a:extLst>
          </p:cNvPr>
          <p:cNvSpPr txBox="1">
            <a:spLocks/>
          </p:cNvSpPr>
          <p:nvPr/>
        </p:nvSpPr>
        <p:spPr>
          <a:xfrm>
            <a:off x="331446" y="1457308"/>
            <a:ext cx="4459857" cy="129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/>
              <a:t>Computação ubíqua </a:t>
            </a:r>
            <a:r>
              <a:rPr lang="pt-PT" sz="1600" b="0" dirty="0"/>
              <a:t>surge como a interceção destes dois paradigmas. Isto porque computação ubíqua, nada mais é do que a integração da mobilidade em sistemas pervasivos.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5" name="Subtítulo 5">
            <a:extLst>
              <a:ext uri="{FF2B5EF4-FFF2-40B4-BE49-F238E27FC236}">
                <a16:creationId xmlns:a16="http://schemas.microsoft.com/office/drawing/2014/main" id="{BC3F74F6-4168-401A-8AAF-CD56A72D98DD}"/>
              </a:ext>
            </a:extLst>
          </p:cNvPr>
          <p:cNvSpPr txBox="1">
            <a:spLocks/>
          </p:cNvSpPr>
          <p:nvPr/>
        </p:nvSpPr>
        <p:spPr>
          <a:xfrm>
            <a:off x="381773" y="3024841"/>
            <a:ext cx="2694150" cy="155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b="0" dirty="0"/>
              <a:t>Dispositivos eletrónicos adaptam-se de forma automática a novos ambientes.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55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PRINCÍPIOS DA </a:t>
            </a:r>
            <a:r>
              <a:rPr lang="en" dirty="0">
                <a:solidFill>
                  <a:schemeClr val="accent2"/>
                </a:solidFill>
              </a:rPr>
              <a:t>COMPUTAÇÃO UBÍQUA</a:t>
            </a:r>
            <a:endParaRPr dirty="0"/>
          </a:p>
        </p:txBody>
      </p:sp>
      <p:grpSp>
        <p:nvGrpSpPr>
          <p:cNvPr id="3780" name="Google Shape;3780;p55"/>
          <p:cNvGrpSpPr/>
          <p:nvPr/>
        </p:nvGrpSpPr>
        <p:grpSpPr>
          <a:xfrm>
            <a:off x="791466" y="1939156"/>
            <a:ext cx="2146205" cy="920700"/>
            <a:chOff x="791466" y="1735171"/>
            <a:chExt cx="2146205" cy="920700"/>
          </a:xfrm>
        </p:grpSpPr>
        <p:sp>
          <p:nvSpPr>
            <p:cNvPr id="3781" name="Google Shape;3781;p55"/>
            <p:cNvSpPr/>
            <p:nvPr/>
          </p:nvSpPr>
          <p:spPr>
            <a:xfrm>
              <a:off x="791471" y="1735171"/>
              <a:ext cx="2146200" cy="459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Descentralização</a:t>
              </a:r>
            </a:p>
          </p:txBody>
        </p:sp>
        <p:sp>
          <p:nvSpPr>
            <p:cNvPr id="3782" name="Google Shape;3782;p55"/>
            <p:cNvSpPr txBox="1"/>
            <p:nvPr/>
          </p:nvSpPr>
          <p:spPr>
            <a:xfrm>
              <a:off x="791466" y="2194171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783" name="Google Shape;3783;p55"/>
          <p:cNvGrpSpPr/>
          <p:nvPr/>
        </p:nvGrpSpPr>
        <p:grpSpPr>
          <a:xfrm>
            <a:off x="6203036" y="1939155"/>
            <a:ext cx="2146206" cy="920701"/>
            <a:chOff x="6200861" y="1735170"/>
            <a:chExt cx="2146206" cy="920701"/>
          </a:xfrm>
        </p:grpSpPr>
        <p:sp>
          <p:nvSpPr>
            <p:cNvPr id="3784" name="Google Shape;3784;p55"/>
            <p:cNvSpPr/>
            <p:nvPr/>
          </p:nvSpPr>
          <p:spPr>
            <a:xfrm>
              <a:off x="6200867" y="1735170"/>
              <a:ext cx="2146200" cy="4474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Simplicidade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785" name="Google Shape;3785;p55"/>
            <p:cNvSpPr txBox="1"/>
            <p:nvPr/>
          </p:nvSpPr>
          <p:spPr>
            <a:xfrm>
              <a:off x="6200861" y="2194171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786" name="Google Shape;3786;p55"/>
          <p:cNvGrpSpPr/>
          <p:nvPr/>
        </p:nvGrpSpPr>
        <p:grpSpPr>
          <a:xfrm>
            <a:off x="808664" y="3301661"/>
            <a:ext cx="2146205" cy="969575"/>
            <a:chOff x="793641" y="3075398"/>
            <a:chExt cx="2146205" cy="969575"/>
          </a:xfrm>
        </p:grpSpPr>
        <p:sp>
          <p:nvSpPr>
            <p:cNvPr id="3787" name="Google Shape;3787;p55"/>
            <p:cNvSpPr/>
            <p:nvPr/>
          </p:nvSpPr>
          <p:spPr>
            <a:xfrm>
              <a:off x="793646" y="3075398"/>
              <a:ext cx="2146200" cy="44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Conetividade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788" name="Google Shape;3788;p55"/>
            <p:cNvSpPr txBox="1"/>
            <p:nvPr/>
          </p:nvSpPr>
          <p:spPr>
            <a:xfrm>
              <a:off x="793641" y="3583273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789" name="Google Shape;3789;p55"/>
          <p:cNvGrpSpPr/>
          <p:nvPr/>
        </p:nvGrpSpPr>
        <p:grpSpPr>
          <a:xfrm>
            <a:off x="6203036" y="3301661"/>
            <a:ext cx="2146206" cy="968225"/>
            <a:chOff x="6203036" y="3076748"/>
            <a:chExt cx="2146206" cy="968225"/>
          </a:xfrm>
        </p:grpSpPr>
        <p:sp>
          <p:nvSpPr>
            <p:cNvPr id="3790" name="Google Shape;3790;p55"/>
            <p:cNvSpPr/>
            <p:nvPr/>
          </p:nvSpPr>
          <p:spPr>
            <a:xfrm>
              <a:off x="6203042" y="3076748"/>
              <a:ext cx="2146200" cy="4474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Diversidade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791" name="Google Shape;3791;p55"/>
            <p:cNvSpPr txBox="1"/>
            <p:nvPr/>
          </p:nvSpPr>
          <p:spPr>
            <a:xfrm>
              <a:off x="6203036" y="3583273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3818" name="Google Shape;3818;p55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5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5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1" name="Google Shape;3821;p55"/>
          <p:cNvCxnSpPr>
            <a:stCxn id="3818" idx="4"/>
            <a:endCxn id="3819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name="adj1" fmla="val 499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2" name="Google Shape;3822;p55"/>
          <p:cNvCxnSpPr>
            <a:stCxn id="3778" idx="6"/>
            <a:endCxn id="3818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3" name="Google Shape;3823;p55"/>
          <p:cNvCxnSpPr>
            <a:stCxn id="3819" idx="6"/>
            <a:endCxn id="3820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40" name="Google Shape;3840;p55"/>
          <p:cNvGrpSpPr/>
          <p:nvPr/>
        </p:nvGrpSpPr>
        <p:grpSpPr>
          <a:xfrm>
            <a:off x="5028747" y="1869112"/>
            <a:ext cx="591417" cy="620078"/>
            <a:chOff x="3338019" y="1437970"/>
            <a:chExt cx="416490" cy="416501"/>
          </a:xfrm>
        </p:grpSpPr>
        <p:sp>
          <p:nvSpPr>
            <p:cNvPr id="3841" name="Google Shape;3841;p55"/>
            <p:cNvSpPr/>
            <p:nvPr/>
          </p:nvSpPr>
          <p:spPr>
            <a:xfrm>
              <a:off x="3338019" y="1538466"/>
              <a:ext cx="416490" cy="190793"/>
            </a:xfrm>
            <a:custGeom>
              <a:avLst/>
              <a:gdLst/>
              <a:ahLst/>
              <a:cxnLst/>
              <a:rect l="l" t="t" r="r" b="b"/>
              <a:pathLst>
                <a:path w="11646" h="5335" extrusionOk="0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5"/>
            <p:cNvSpPr/>
            <p:nvPr/>
          </p:nvSpPr>
          <p:spPr>
            <a:xfrm>
              <a:off x="3338019" y="1753084"/>
              <a:ext cx="416490" cy="101387"/>
            </a:xfrm>
            <a:custGeom>
              <a:avLst/>
              <a:gdLst/>
              <a:ahLst/>
              <a:cxnLst/>
              <a:rect l="l" t="t" r="r" b="b"/>
              <a:pathLst>
                <a:path w="11646" h="2835" extrusionOk="0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5"/>
            <p:cNvSpPr/>
            <p:nvPr/>
          </p:nvSpPr>
          <p:spPr>
            <a:xfrm>
              <a:off x="3431720" y="1437970"/>
              <a:ext cx="228272" cy="227414"/>
            </a:xfrm>
            <a:custGeom>
              <a:avLst/>
              <a:gdLst/>
              <a:ahLst/>
              <a:cxnLst/>
              <a:rect l="l" t="t" r="r" b="b"/>
              <a:pathLst>
                <a:path w="6383" h="6359" extrusionOk="0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4" name="Google Shape;3844;p55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3845" name="Google Shape;3845;p5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1" name="Google Shape;3851;p55"/>
          <p:cNvGrpSpPr/>
          <p:nvPr/>
        </p:nvGrpSpPr>
        <p:grpSpPr>
          <a:xfrm>
            <a:off x="7907223" y="1209628"/>
            <a:ext cx="2297800" cy="271691"/>
            <a:chOff x="7805645" y="1077529"/>
            <a:chExt cx="2297800" cy="271691"/>
          </a:xfrm>
        </p:grpSpPr>
        <p:sp>
          <p:nvSpPr>
            <p:cNvPr id="3852" name="Google Shape;3852;p55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3051;p41">
            <a:extLst>
              <a:ext uri="{FF2B5EF4-FFF2-40B4-BE49-F238E27FC236}">
                <a16:creationId xmlns:a16="http://schemas.microsoft.com/office/drawing/2014/main" id="{944039C8-4621-4854-A511-3714B80E74D0}"/>
              </a:ext>
            </a:extLst>
          </p:cNvPr>
          <p:cNvGrpSpPr/>
          <p:nvPr/>
        </p:nvGrpSpPr>
        <p:grpSpPr>
          <a:xfrm>
            <a:off x="3503421" y="1809959"/>
            <a:ext cx="671920" cy="679231"/>
            <a:chOff x="4722040" y="1437111"/>
            <a:chExt cx="416490" cy="417360"/>
          </a:xfrm>
        </p:grpSpPr>
        <p:sp>
          <p:nvSpPr>
            <p:cNvPr id="83" name="Google Shape;3052;p41">
              <a:extLst>
                <a:ext uri="{FF2B5EF4-FFF2-40B4-BE49-F238E27FC236}">
                  <a16:creationId xmlns:a16="http://schemas.microsoft.com/office/drawing/2014/main" id="{771754B3-F5D2-486C-B2FF-46F46091B03B}"/>
                </a:ext>
              </a:extLst>
            </p:cNvPr>
            <p:cNvSpPr/>
            <p:nvPr/>
          </p:nvSpPr>
          <p:spPr>
            <a:xfrm>
              <a:off x="4785056" y="1586997"/>
              <a:ext cx="298975" cy="179742"/>
            </a:xfrm>
            <a:custGeom>
              <a:avLst/>
              <a:gdLst/>
              <a:ahLst/>
              <a:cxnLst/>
              <a:rect l="l" t="t" r="r" b="b"/>
              <a:pathLst>
                <a:path w="8360" h="5026" extrusionOk="0">
                  <a:moveTo>
                    <a:pt x="4192" y="810"/>
                  </a:moveTo>
                  <a:cubicBezTo>
                    <a:pt x="5002" y="810"/>
                    <a:pt x="5787" y="1120"/>
                    <a:pt x="6359" y="1692"/>
                  </a:cubicBezTo>
                  <a:cubicBezTo>
                    <a:pt x="6478" y="1834"/>
                    <a:pt x="6478" y="2049"/>
                    <a:pt x="6359" y="2192"/>
                  </a:cubicBezTo>
                  <a:cubicBezTo>
                    <a:pt x="6287" y="2251"/>
                    <a:pt x="6198" y="2281"/>
                    <a:pt x="6112" y="2281"/>
                  </a:cubicBezTo>
                  <a:cubicBezTo>
                    <a:pt x="6026" y="2281"/>
                    <a:pt x="5942" y="2251"/>
                    <a:pt x="5883" y="2192"/>
                  </a:cubicBezTo>
                  <a:cubicBezTo>
                    <a:pt x="5430" y="1739"/>
                    <a:pt x="4811" y="1477"/>
                    <a:pt x="4192" y="1477"/>
                  </a:cubicBezTo>
                  <a:cubicBezTo>
                    <a:pt x="3549" y="1477"/>
                    <a:pt x="2953" y="1739"/>
                    <a:pt x="2501" y="2192"/>
                  </a:cubicBezTo>
                  <a:cubicBezTo>
                    <a:pt x="2430" y="2251"/>
                    <a:pt x="2340" y="2281"/>
                    <a:pt x="2254" y="2281"/>
                  </a:cubicBezTo>
                  <a:cubicBezTo>
                    <a:pt x="2168" y="2281"/>
                    <a:pt x="2084" y="2251"/>
                    <a:pt x="2025" y="2192"/>
                  </a:cubicBezTo>
                  <a:cubicBezTo>
                    <a:pt x="1882" y="2049"/>
                    <a:pt x="1882" y="1834"/>
                    <a:pt x="2025" y="1692"/>
                  </a:cubicBezTo>
                  <a:cubicBezTo>
                    <a:pt x="2596" y="1120"/>
                    <a:pt x="3358" y="810"/>
                    <a:pt x="4192" y="810"/>
                  </a:cubicBezTo>
                  <a:close/>
                  <a:moveTo>
                    <a:pt x="4192" y="2168"/>
                  </a:moveTo>
                  <a:cubicBezTo>
                    <a:pt x="4644" y="2168"/>
                    <a:pt x="5073" y="2335"/>
                    <a:pt x="5383" y="2668"/>
                  </a:cubicBezTo>
                  <a:cubicBezTo>
                    <a:pt x="5525" y="2811"/>
                    <a:pt x="5525" y="3025"/>
                    <a:pt x="5383" y="3144"/>
                  </a:cubicBezTo>
                  <a:cubicBezTo>
                    <a:pt x="5323" y="3216"/>
                    <a:pt x="5240" y="3251"/>
                    <a:pt x="5153" y="3251"/>
                  </a:cubicBezTo>
                  <a:cubicBezTo>
                    <a:pt x="5067" y="3251"/>
                    <a:pt x="4978" y="3216"/>
                    <a:pt x="4906" y="3144"/>
                  </a:cubicBezTo>
                  <a:cubicBezTo>
                    <a:pt x="4716" y="2954"/>
                    <a:pt x="4454" y="2858"/>
                    <a:pt x="4192" y="2858"/>
                  </a:cubicBezTo>
                  <a:cubicBezTo>
                    <a:pt x="3906" y="2858"/>
                    <a:pt x="3644" y="2954"/>
                    <a:pt x="3454" y="3144"/>
                  </a:cubicBezTo>
                  <a:cubicBezTo>
                    <a:pt x="3394" y="3216"/>
                    <a:pt x="3311" y="3251"/>
                    <a:pt x="3224" y="3251"/>
                  </a:cubicBezTo>
                  <a:cubicBezTo>
                    <a:pt x="3138" y="3251"/>
                    <a:pt x="3049" y="3216"/>
                    <a:pt x="2977" y="3144"/>
                  </a:cubicBezTo>
                  <a:cubicBezTo>
                    <a:pt x="2834" y="3025"/>
                    <a:pt x="2834" y="2811"/>
                    <a:pt x="2977" y="2668"/>
                  </a:cubicBezTo>
                  <a:cubicBezTo>
                    <a:pt x="3311" y="2335"/>
                    <a:pt x="3739" y="2168"/>
                    <a:pt x="4192" y="2168"/>
                  </a:cubicBezTo>
                  <a:close/>
                  <a:moveTo>
                    <a:pt x="4192" y="3525"/>
                  </a:moveTo>
                  <a:cubicBezTo>
                    <a:pt x="4382" y="3525"/>
                    <a:pt x="4525" y="3692"/>
                    <a:pt x="4525" y="3882"/>
                  </a:cubicBezTo>
                  <a:cubicBezTo>
                    <a:pt x="4525" y="4049"/>
                    <a:pt x="4382" y="4216"/>
                    <a:pt x="4192" y="4216"/>
                  </a:cubicBezTo>
                  <a:cubicBezTo>
                    <a:pt x="4001" y="4216"/>
                    <a:pt x="3835" y="4049"/>
                    <a:pt x="3835" y="3882"/>
                  </a:cubicBezTo>
                  <a:cubicBezTo>
                    <a:pt x="3835" y="3692"/>
                    <a:pt x="4001" y="3525"/>
                    <a:pt x="4192" y="3525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026"/>
                  </a:lnTo>
                  <a:lnTo>
                    <a:pt x="8359" y="5026"/>
                  </a:lnTo>
                  <a:lnTo>
                    <a:pt x="8359" y="310"/>
                  </a:lnTo>
                  <a:cubicBezTo>
                    <a:pt x="8359" y="144"/>
                    <a:pt x="8216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53;p41">
              <a:extLst>
                <a:ext uri="{FF2B5EF4-FFF2-40B4-BE49-F238E27FC236}">
                  <a16:creationId xmlns:a16="http://schemas.microsoft.com/office/drawing/2014/main" id="{BE8B34B0-BE78-47BC-A869-54C67A4B49CF}"/>
                </a:ext>
              </a:extLst>
            </p:cNvPr>
            <p:cNvSpPr/>
            <p:nvPr/>
          </p:nvSpPr>
          <p:spPr>
            <a:xfrm>
              <a:off x="4756946" y="1791422"/>
              <a:ext cx="356051" cy="63049"/>
            </a:xfrm>
            <a:custGeom>
              <a:avLst/>
              <a:gdLst/>
              <a:ahLst/>
              <a:cxnLst/>
              <a:rect l="l" t="t" r="r" b="b"/>
              <a:pathLst>
                <a:path w="9956" h="1763" extrusionOk="0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476"/>
                  </a:lnTo>
                  <a:cubicBezTo>
                    <a:pt x="1" y="1191"/>
                    <a:pt x="572" y="1762"/>
                    <a:pt x="1263" y="1762"/>
                  </a:cubicBezTo>
                  <a:lnTo>
                    <a:pt x="8669" y="1762"/>
                  </a:lnTo>
                  <a:cubicBezTo>
                    <a:pt x="9383" y="1762"/>
                    <a:pt x="9955" y="1191"/>
                    <a:pt x="9955" y="476"/>
                  </a:cubicBezTo>
                  <a:lnTo>
                    <a:pt x="9955" y="310"/>
                  </a:lnTo>
                  <a:cubicBezTo>
                    <a:pt x="9955" y="143"/>
                    <a:pt x="9788" y="0"/>
                    <a:pt x="9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54;p41">
              <a:extLst>
                <a:ext uri="{FF2B5EF4-FFF2-40B4-BE49-F238E27FC236}">
                  <a16:creationId xmlns:a16="http://schemas.microsoft.com/office/drawing/2014/main" id="{17C0FD90-9260-46D9-BB9A-4656BD2BC89A}"/>
                </a:ext>
              </a:extLst>
            </p:cNvPr>
            <p:cNvSpPr/>
            <p:nvPr/>
          </p:nvSpPr>
          <p:spPr>
            <a:xfrm>
              <a:off x="4722040" y="1437111"/>
              <a:ext cx="416490" cy="235103"/>
            </a:xfrm>
            <a:custGeom>
              <a:avLst/>
              <a:gdLst/>
              <a:ahLst/>
              <a:cxnLst/>
              <a:rect l="l" t="t" r="r" b="b"/>
              <a:pathLst>
                <a:path w="11646" h="6574" extrusionOk="0">
                  <a:moveTo>
                    <a:pt x="5811" y="0"/>
                  </a:moveTo>
                  <a:cubicBezTo>
                    <a:pt x="5525" y="0"/>
                    <a:pt x="5239" y="72"/>
                    <a:pt x="4977" y="167"/>
                  </a:cubicBezTo>
                  <a:cubicBezTo>
                    <a:pt x="4358" y="405"/>
                    <a:pt x="3858" y="858"/>
                    <a:pt x="3596" y="1453"/>
                  </a:cubicBezTo>
                  <a:cubicBezTo>
                    <a:pt x="3382" y="1358"/>
                    <a:pt x="3144" y="1310"/>
                    <a:pt x="2906" y="1310"/>
                  </a:cubicBezTo>
                  <a:cubicBezTo>
                    <a:pt x="2501" y="1310"/>
                    <a:pt x="2120" y="1453"/>
                    <a:pt x="1834" y="1691"/>
                  </a:cubicBezTo>
                  <a:cubicBezTo>
                    <a:pt x="1691" y="1834"/>
                    <a:pt x="1572" y="1977"/>
                    <a:pt x="1477" y="2144"/>
                  </a:cubicBezTo>
                  <a:cubicBezTo>
                    <a:pt x="1334" y="2406"/>
                    <a:pt x="1262" y="2715"/>
                    <a:pt x="1286" y="3025"/>
                  </a:cubicBezTo>
                  <a:cubicBezTo>
                    <a:pt x="596" y="3263"/>
                    <a:pt x="95" y="3882"/>
                    <a:pt x="0" y="4620"/>
                  </a:cubicBezTo>
                  <a:cubicBezTo>
                    <a:pt x="0" y="4692"/>
                    <a:pt x="0" y="4763"/>
                    <a:pt x="0" y="4859"/>
                  </a:cubicBezTo>
                  <a:cubicBezTo>
                    <a:pt x="0" y="5454"/>
                    <a:pt x="286" y="6002"/>
                    <a:pt x="715" y="6359"/>
                  </a:cubicBezTo>
                  <a:cubicBezTo>
                    <a:pt x="834" y="6430"/>
                    <a:pt x="953" y="6526"/>
                    <a:pt x="1072" y="6573"/>
                  </a:cubicBezTo>
                  <a:lnTo>
                    <a:pt x="1072" y="4501"/>
                  </a:lnTo>
                  <a:cubicBezTo>
                    <a:pt x="1072" y="3954"/>
                    <a:pt x="1524" y="3501"/>
                    <a:pt x="2096" y="3501"/>
                  </a:cubicBezTo>
                  <a:lnTo>
                    <a:pt x="9788" y="3501"/>
                  </a:lnTo>
                  <a:cubicBezTo>
                    <a:pt x="10359" y="3501"/>
                    <a:pt x="10788" y="3954"/>
                    <a:pt x="10788" y="4501"/>
                  </a:cubicBezTo>
                  <a:lnTo>
                    <a:pt x="10788" y="6430"/>
                  </a:lnTo>
                  <a:cubicBezTo>
                    <a:pt x="10883" y="6383"/>
                    <a:pt x="10955" y="6335"/>
                    <a:pt x="11026" y="6264"/>
                  </a:cubicBezTo>
                  <a:cubicBezTo>
                    <a:pt x="11407" y="5906"/>
                    <a:pt x="11645" y="5406"/>
                    <a:pt x="11645" y="4859"/>
                  </a:cubicBezTo>
                  <a:cubicBezTo>
                    <a:pt x="11645" y="4763"/>
                    <a:pt x="11645" y="4692"/>
                    <a:pt x="11622" y="4620"/>
                  </a:cubicBezTo>
                  <a:cubicBezTo>
                    <a:pt x="11550" y="3882"/>
                    <a:pt x="11026" y="3263"/>
                    <a:pt x="10359" y="3025"/>
                  </a:cubicBezTo>
                  <a:cubicBezTo>
                    <a:pt x="10383" y="2715"/>
                    <a:pt x="10288" y="2406"/>
                    <a:pt x="10169" y="2144"/>
                  </a:cubicBezTo>
                  <a:cubicBezTo>
                    <a:pt x="9883" y="1644"/>
                    <a:pt x="9359" y="1310"/>
                    <a:pt x="8740" y="1310"/>
                  </a:cubicBezTo>
                  <a:cubicBezTo>
                    <a:pt x="8597" y="1310"/>
                    <a:pt x="8478" y="1310"/>
                    <a:pt x="8359" y="1358"/>
                  </a:cubicBezTo>
                  <a:cubicBezTo>
                    <a:pt x="8240" y="1382"/>
                    <a:pt x="8145" y="1405"/>
                    <a:pt x="8026" y="1453"/>
                  </a:cubicBezTo>
                  <a:cubicBezTo>
                    <a:pt x="7954" y="1263"/>
                    <a:pt x="7835" y="1072"/>
                    <a:pt x="7692" y="905"/>
                  </a:cubicBezTo>
                  <a:cubicBezTo>
                    <a:pt x="7264" y="358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3880;p56">
            <a:extLst>
              <a:ext uri="{FF2B5EF4-FFF2-40B4-BE49-F238E27FC236}">
                <a16:creationId xmlns:a16="http://schemas.microsoft.com/office/drawing/2014/main" id="{FFBF9266-76D2-45D2-8441-B9D2A4E672C8}"/>
              </a:ext>
            </a:extLst>
          </p:cNvPr>
          <p:cNvGrpSpPr/>
          <p:nvPr/>
        </p:nvGrpSpPr>
        <p:grpSpPr>
          <a:xfrm>
            <a:off x="3535584" y="3209277"/>
            <a:ext cx="637702" cy="656179"/>
            <a:chOff x="-61784125" y="3377700"/>
            <a:chExt cx="316650" cy="317450"/>
          </a:xfrm>
        </p:grpSpPr>
        <p:sp>
          <p:nvSpPr>
            <p:cNvPr id="91" name="Google Shape;3881;p56">
              <a:extLst>
                <a:ext uri="{FF2B5EF4-FFF2-40B4-BE49-F238E27FC236}">
                  <a16:creationId xmlns:a16="http://schemas.microsoft.com/office/drawing/2014/main" id="{2E0D91D3-D7A0-4D22-AFE9-65EE790D39D8}"/>
                </a:ext>
              </a:extLst>
            </p:cNvPr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82;p56">
              <a:extLst>
                <a:ext uri="{FF2B5EF4-FFF2-40B4-BE49-F238E27FC236}">
                  <a16:creationId xmlns:a16="http://schemas.microsoft.com/office/drawing/2014/main" id="{D5216CC9-D78D-47DE-9ADA-577D41428785}"/>
                </a:ext>
              </a:extLst>
            </p:cNvPr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83;p56">
              <a:extLst>
                <a:ext uri="{FF2B5EF4-FFF2-40B4-BE49-F238E27FC236}">
                  <a16:creationId xmlns:a16="http://schemas.microsoft.com/office/drawing/2014/main" id="{9D912358-B67D-4683-B8F0-E69DBDCCD8A2}"/>
                </a:ext>
              </a:extLst>
            </p:cNvPr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84;p56">
              <a:extLst>
                <a:ext uri="{FF2B5EF4-FFF2-40B4-BE49-F238E27FC236}">
                  <a16:creationId xmlns:a16="http://schemas.microsoft.com/office/drawing/2014/main" id="{1DD2CB12-5C44-40F5-BBF5-F4833C5F456C}"/>
                </a:ext>
              </a:extLst>
            </p:cNvPr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85;p56">
              <a:extLst>
                <a:ext uri="{FF2B5EF4-FFF2-40B4-BE49-F238E27FC236}">
                  <a16:creationId xmlns:a16="http://schemas.microsoft.com/office/drawing/2014/main" id="{9FB8ED29-F251-4364-8CF7-3DE75175F2A3}"/>
                </a:ext>
              </a:extLst>
            </p:cNvPr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86;p56">
              <a:extLst>
                <a:ext uri="{FF2B5EF4-FFF2-40B4-BE49-F238E27FC236}">
                  <a16:creationId xmlns:a16="http://schemas.microsoft.com/office/drawing/2014/main" id="{4C673191-D388-4B1E-AACA-86BF8E2A2976}"/>
                </a:ext>
              </a:extLst>
            </p:cNvPr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87;p56">
              <a:extLst>
                <a:ext uri="{FF2B5EF4-FFF2-40B4-BE49-F238E27FC236}">
                  <a16:creationId xmlns:a16="http://schemas.microsoft.com/office/drawing/2014/main" id="{C51DBDFC-451B-459F-92C6-DC1CCFACBC6B}"/>
                </a:ext>
              </a:extLst>
            </p:cNvPr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4704;p70">
            <a:extLst>
              <a:ext uri="{FF2B5EF4-FFF2-40B4-BE49-F238E27FC236}">
                <a16:creationId xmlns:a16="http://schemas.microsoft.com/office/drawing/2014/main" id="{510D287F-439F-428F-AD08-F9ED1A3EC387}"/>
              </a:ext>
            </a:extLst>
          </p:cNvPr>
          <p:cNvGrpSpPr/>
          <p:nvPr/>
        </p:nvGrpSpPr>
        <p:grpSpPr>
          <a:xfrm>
            <a:off x="4982151" y="3209277"/>
            <a:ext cx="699732" cy="710021"/>
            <a:chOff x="7548808" y="2076709"/>
            <a:chExt cx="416490" cy="416526"/>
          </a:xfrm>
        </p:grpSpPr>
        <p:sp>
          <p:nvSpPr>
            <p:cNvPr id="99" name="Google Shape;4705;p70">
              <a:extLst>
                <a:ext uri="{FF2B5EF4-FFF2-40B4-BE49-F238E27FC236}">
                  <a16:creationId xmlns:a16="http://schemas.microsoft.com/office/drawing/2014/main" id="{5F25FF8A-9931-4E24-92E2-9D820DA17E0F}"/>
                </a:ext>
              </a:extLst>
            </p:cNvPr>
            <p:cNvSpPr/>
            <p:nvPr/>
          </p:nvSpPr>
          <p:spPr>
            <a:xfrm>
              <a:off x="7744686" y="2272623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06;p70">
              <a:extLst>
                <a:ext uri="{FF2B5EF4-FFF2-40B4-BE49-F238E27FC236}">
                  <a16:creationId xmlns:a16="http://schemas.microsoft.com/office/drawing/2014/main" id="{113F7B29-E2CB-43C7-BEB4-45816A26AFF4}"/>
                </a:ext>
              </a:extLst>
            </p:cNvPr>
            <p:cNvSpPr/>
            <p:nvPr/>
          </p:nvSpPr>
          <p:spPr>
            <a:xfrm>
              <a:off x="7548808" y="2076709"/>
              <a:ext cx="416490" cy="416526"/>
            </a:xfrm>
            <a:custGeom>
              <a:avLst/>
              <a:gdLst/>
              <a:ahLst/>
              <a:cxnLst/>
              <a:rect l="l" t="t" r="r" b="b"/>
              <a:pathLst>
                <a:path w="11646" h="11647" extrusionOk="0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87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66"/>
          <p:cNvSpPr txBox="1">
            <a:spLocks noGrp="1"/>
          </p:cNvSpPr>
          <p:nvPr>
            <p:ph type="title"/>
          </p:nvPr>
        </p:nvSpPr>
        <p:spPr>
          <a:xfrm>
            <a:off x="570086" y="385104"/>
            <a:ext cx="7717800" cy="913708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SENSORIZAÇÃO</a:t>
            </a:r>
            <a:r>
              <a:rPr lang="en" dirty="0"/>
              <a:t>  &amp; </a:t>
            </a:r>
            <a:r>
              <a:rPr lang="en" dirty="0">
                <a:solidFill>
                  <a:schemeClr val="accent2"/>
                </a:solidFill>
              </a:rPr>
              <a:t>AMBIENTES INTELIGENTES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4427" name="Google Shape;4427;p66"/>
          <p:cNvGrpSpPr/>
          <p:nvPr/>
        </p:nvGrpSpPr>
        <p:grpSpPr>
          <a:xfrm>
            <a:off x="6376384" y="3588473"/>
            <a:ext cx="883262" cy="242091"/>
            <a:chOff x="2300350" y="2601250"/>
            <a:chExt cx="2275275" cy="623625"/>
          </a:xfrm>
        </p:grpSpPr>
        <p:sp>
          <p:nvSpPr>
            <p:cNvPr id="4428" name="Google Shape;4428;p6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66"/>
          <p:cNvGrpSpPr/>
          <p:nvPr/>
        </p:nvGrpSpPr>
        <p:grpSpPr>
          <a:xfrm>
            <a:off x="1371627" y="3969377"/>
            <a:ext cx="1105976" cy="133969"/>
            <a:chOff x="8183182" y="663852"/>
            <a:chExt cx="1475028" cy="178673"/>
          </a:xfrm>
        </p:grpSpPr>
        <p:grpSp>
          <p:nvGrpSpPr>
            <p:cNvPr id="4435" name="Google Shape;4435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6" name="Google Shape;4436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6" name="Google Shape;4446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7" name="Google Shape;444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Subtítulo 5">
            <a:extLst>
              <a:ext uri="{FF2B5EF4-FFF2-40B4-BE49-F238E27FC236}">
                <a16:creationId xmlns:a16="http://schemas.microsoft.com/office/drawing/2014/main" id="{D7895302-E2DF-4D7C-8DE4-DEE5B6C09D76}"/>
              </a:ext>
            </a:extLst>
          </p:cNvPr>
          <p:cNvSpPr txBox="1">
            <a:spLocks/>
          </p:cNvSpPr>
          <p:nvPr/>
        </p:nvSpPr>
        <p:spPr>
          <a:xfrm>
            <a:off x="488852" y="1393040"/>
            <a:ext cx="8166295" cy="18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pt-PT" b="0" dirty="0"/>
              <a:t>“Um </a:t>
            </a:r>
            <a:r>
              <a:rPr lang="pt-PT" dirty="0"/>
              <a:t>sensor inteligente </a:t>
            </a:r>
            <a:r>
              <a:rPr lang="pt-PT" b="0" dirty="0"/>
              <a:t>é aquele que modifica o seu comportamento interno de forma a otimizar a sua capacidade de </a:t>
            </a:r>
            <a:r>
              <a:rPr lang="pt-PT" dirty="0"/>
              <a:t>recolher dados</a:t>
            </a:r>
            <a:r>
              <a:rPr lang="pt-PT" b="0" dirty="0"/>
              <a:t> do mundo físico e </a:t>
            </a:r>
            <a:r>
              <a:rPr lang="pt-PT" dirty="0"/>
              <a:t>comunicá-los</a:t>
            </a:r>
            <a:r>
              <a:rPr lang="pt-PT" b="0" dirty="0"/>
              <a:t> de uma maneira correspondente ao sistema que os recebe“.</a:t>
            </a:r>
          </a:p>
        </p:txBody>
      </p:sp>
      <p:pic>
        <p:nvPicPr>
          <p:cNvPr id="40" name="Marcador de Posição de Conteúdo 4">
            <a:extLst>
              <a:ext uri="{FF2B5EF4-FFF2-40B4-BE49-F238E27FC236}">
                <a16:creationId xmlns:a16="http://schemas.microsoft.com/office/drawing/2014/main" id="{59923EBD-0A7B-4E1D-83CE-0E4022F97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89" y="2749461"/>
            <a:ext cx="2465501" cy="228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07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691999" y="283461"/>
            <a:ext cx="7952598" cy="975225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PRINCÍPIOS DE UM</a:t>
            </a:r>
            <a:r>
              <a:rPr lang="en" dirty="0">
                <a:solidFill>
                  <a:schemeClr val="accent2"/>
                </a:solidFill>
              </a:rPr>
              <a:t> AMBIENTE INTELIGENTE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7" name="Google Shape;3581;p51">
            <a:extLst>
              <a:ext uri="{FF2B5EF4-FFF2-40B4-BE49-F238E27FC236}">
                <a16:creationId xmlns:a16="http://schemas.microsoft.com/office/drawing/2014/main" id="{32375123-591D-4953-911D-49C895B9761C}"/>
              </a:ext>
            </a:extLst>
          </p:cNvPr>
          <p:cNvSpPr/>
          <p:nvPr/>
        </p:nvSpPr>
        <p:spPr>
          <a:xfrm>
            <a:off x="1992918" y="235769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582;p51">
            <a:extLst>
              <a:ext uri="{FF2B5EF4-FFF2-40B4-BE49-F238E27FC236}">
                <a16:creationId xmlns:a16="http://schemas.microsoft.com/office/drawing/2014/main" id="{CA3DFABC-EA58-40D1-AA3E-9807F40E8849}"/>
              </a:ext>
            </a:extLst>
          </p:cNvPr>
          <p:cNvSpPr/>
          <p:nvPr/>
        </p:nvSpPr>
        <p:spPr>
          <a:xfrm>
            <a:off x="1992918" y="331146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583;p51">
            <a:extLst>
              <a:ext uri="{FF2B5EF4-FFF2-40B4-BE49-F238E27FC236}">
                <a16:creationId xmlns:a16="http://schemas.microsoft.com/office/drawing/2014/main" id="{DA3E0B17-313F-464E-9A3F-D574D818EDD9}"/>
              </a:ext>
            </a:extLst>
          </p:cNvPr>
          <p:cNvSpPr/>
          <p:nvPr/>
        </p:nvSpPr>
        <p:spPr>
          <a:xfrm>
            <a:off x="5896193" y="1499055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584;p51">
            <a:extLst>
              <a:ext uri="{FF2B5EF4-FFF2-40B4-BE49-F238E27FC236}">
                <a16:creationId xmlns:a16="http://schemas.microsoft.com/office/drawing/2014/main" id="{EAB63060-2318-4C72-AF3D-3590301326B9}"/>
              </a:ext>
            </a:extLst>
          </p:cNvPr>
          <p:cNvSpPr/>
          <p:nvPr/>
        </p:nvSpPr>
        <p:spPr>
          <a:xfrm>
            <a:off x="5896193" y="235769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585;p51">
            <a:extLst>
              <a:ext uri="{FF2B5EF4-FFF2-40B4-BE49-F238E27FC236}">
                <a16:creationId xmlns:a16="http://schemas.microsoft.com/office/drawing/2014/main" id="{F8B896D0-20F4-4737-A96B-4BE0BEA4BC87}"/>
              </a:ext>
            </a:extLst>
          </p:cNvPr>
          <p:cNvSpPr/>
          <p:nvPr/>
        </p:nvSpPr>
        <p:spPr>
          <a:xfrm>
            <a:off x="5896193" y="331146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586;p51">
            <a:extLst>
              <a:ext uri="{FF2B5EF4-FFF2-40B4-BE49-F238E27FC236}">
                <a16:creationId xmlns:a16="http://schemas.microsoft.com/office/drawing/2014/main" id="{F8239D85-3E12-468A-A84E-A908F3824A1D}"/>
              </a:ext>
            </a:extLst>
          </p:cNvPr>
          <p:cNvSpPr/>
          <p:nvPr/>
        </p:nvSpPr>
        <p:spPr>
          <a:xfrm>
            <a:off x="1992918" y="1499055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588;p51">
            <a:extLst>
              <a:ext uri="{FF2B5EF4-FFF2-40B4-BE49-F238E27FC236}">
                <a16:creationId xmlns:a16="http://schemas.microsoft.com/office/drawing/2014/main" id="{904B8C3B-891E-4864-B30E-AF006333F2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52068" y="1562055"/>
            <a:ext cx="1827900" cy="273900"/>
          </a:xfrm>
          <a:prstGeom prst="rect">
            <a:avLst/>
          </a:prstGeom>
        </p:spPr>
        <p:txBody>
          <a:bodyPr spcFirstLastPara="1" wrap="square" lIns="91425" tIns="91425" rIns="11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Inteligência</a:t>
            </a:r>
            <a:endParaRPr dirty="0"/>
          </a:p>
        </p:txBody>
      </p:sp>
      <p:sp>
        <p:nvSpPr>
          <p:cNvPr id="85" name="Google Shape;3590;p51">
            <a:extLst>
              <a:ext uri="{FF2B5EF4-FFF2-40B4-BE49-F238E27FC236}">
                <a16:creationId xmlns:a16="http://schemas.microsoft.com/office/drawing/2014/main" id="{FCC2160C-8537-40B0-A06A-894944FE0D07}"/>
              </a:ext>
            </a:extLst>
          </p:cNvPr>
          <p:cNvSpPr txBox="1">
            <a:spLocks/>
          </p:cNvSpPr>
          <p:nvPr/>
        </p:nvSpPr>
        <p:spPr>
          <a:xfrm>
            <a:off x="6055343" y="1562055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Exo" panose="020B0604020202020204" charset="0"/>
              </a:rPr>
              <a:t>Ubiquidade</a:t>
            </a:r>
          </a:p>
        </p:txBody>
      </p:sp>
      <p:sp>
        <p:nvSpPr>
          <p:cNvPr id="86" name="Google Shape;3591;p51">
            <a:extLst>
              <a:ext uri="{FF2B5EF4-FFF2-40B4-BE49-F238E27FC236}">
                <a16:creationId xmlns:a16="http://schemas.microsoft.com/office/drawing/2014/main" id="{3B47CC6E-843E-4F99-BAFA-0DA9E092471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152068" y="2420699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Mobilidade</a:t>
            </a:r>
            <a:endParaRPr dirty="0"/>
          </a:p>
        </p:txBody>
      </p:sp>
      <p:sp>
        <p:nvSpPr>
          <p:cNvPr id="88" name="Google Shape;3593;p51">
            <a:extLst>
              <a:ext uri="{FF2B5EF4-FFF2-40B4-BE49-F238E27FC236}">
                <a16:creationId xmlns:a16="http://schemas.microsoft.com/office/drawing/2014/main" id="{6888A33E-6A02-4EE0-92DE-C0F69F94FD3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055343" y="2420699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Sensibilidade</a:t>
            </a:r>
            <a:endParaRPr dirty="0"/>
          </a:p>
        </p:txBody>
      </p:sp>
      <p:sp>
        <p:nvSpPr>
          <p:cNvPr id="91" name="Google Shape;3596;p51">
            <a:extLst>
              <a:ext uri="{FF2B5EF4-FFF2-40B4-BE49-F238E27FC236}">
                <a16:creationId xmlns:a16="http://schemas.microsoft.com/office/drawing/2014/main" id="{0A835B6A-246D-4A64-9AEA-068FF9ED5565}"/>
              </a:ext>
            </a:extLst>
          </p:cNvPr>
          <p:cNvSpPr txBox="1">
            <a:spLocks/>
          </p:cNvSpPr>
          <p:nvPr/>
        </p:nvSpPr>
        <p:spPr>
          <a:xfrm>
            <a:off x="2152068" y="337446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Exo" panose="020B0604020202020204" charset="0"/>
              </a:rPr>
              <a:t>Transparência</a:t>
            </a:r>
          </a:p>
        </p:txBody>
      </p:sp>
      <p:sp>
        <p:nvSpPr>
          <p:cNvPr id="123" name="Google Shape;3593;p51">
            <a:extLst>
              <a:ext uri="{FF2B5EF4-FFF2-40B4-BE49-F238E27FC236}">
                <a16:creationId xmlns:a16="http://schemas.microsoft.com/office/drawing/2014/main" id="{074D77A3-F9F3-463F-AF06-2296DB6C3891}"/>
              </a:ext>
            </a:extLst>
          </p:cNvPr>
          <p:cNvSpPr txBox="1">
            <a:spLocks/>
          </p:cNvSpPr>
          <p:nvPr/>
        </p:nvSpPr>
        <p:spPr>
          <a:xfrm>
            <a:off x="6008494" y="3392232"/>
            <a:ext cx="182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pt-PT" dirty="0"/>
              <a:t>Adaptabilidade</a:t>
            </a:r>
          </a:p>
        </p:txBody>
      </p:sp>
      <p:sp>
        <p:nvSpPr>
          <p:cNvPr id="130" name="Google Shape;3582;p51">
            <a:extLst>
              <a:ext uri="{FF2B5EF4-FFF2-40B4-BE49-F238E27FC236}">
                <a16:creationId xmlns:a16="http://schemas.microsoft.com/office/drawing/2014/main" id="{46B81075-96C8-489D-9D54-BC9E0199D0DF}"/>
              </a:ext>
            </a:extLst>
          </p:cNvPr>
          <p:cNvSpPr/>
          <p:nvPr/>
        </p:nvSpPr>
        <p:spPr>
          <a:xfrm>
            <a:off x="3332845" y="4217821"/>
            <a:ext cx="3215657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596;p51">
            <a:extLst>
              <a:ext uri="{FF2B5EF4-FFF2-40B4-BE49-F238E27FC236}">
                <a16:creationId xmlns:a16="http://schemas.microsoft.com/office/drawing/2014/main" id="{24066B31-CCED-403F-94CA-14269F4208EB}"/>
              </a:ext>
            </a:extLst>
          </p:cNvPr>
          <p:cNvSpPr txBox="1">
            <a:spLocks/>
          </p:cNvSpPr>
          <p:nvPr/>
        </p:nvSpPr>
        <p:spPr>
          <a:xfrm>
            <a:off x="3449791" y="4280821"/>
            <a:ext cx="2991933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Exo" panose="020B0604020202020204" charset="0"/>
              </a:rPr>
              <a:t>Capacidade de Resposta</a:t>
            </a:r>
          </a:p>
        </p:txBody>
      </p:sp>
      <p:grpSp>
        <p:nvGrpSpPr>
          <p:cNvPr id="139" name="Google Shape;11543;p87">
            <a:extLst>
              <a:ext uri="{FF2B5EF4-FFF2-40B4-BE49-F238E27FC236}">
                <a16:creationId xmlns:a16="http://schemas.microsoft.com/office/drawing/2014/main" id="{2E1A8A96-F906-4554-A9A9-654734EE1FB2}"/>
              </a:ext>
            </a:extLst>
          </p:cNvPr>
          <p:cNvGrpSpPr/>
          <p:nvPr/>
        </p:nvGrpSpPr>
        <p:grpSpPr>
          <a:xfrm>
            <a:off x="1134411" y="1378136"/>
            <a:ext cx="457527" cy="529758"/>
            <a:chOff x="-48233050" y="3569725"/>
            <a:chExt cx="252050" cy="299475"/>
          </a:xfrm>
          <a:solidFill>
            <a:schemeClr val="accent2"/>
          </a:solidFill>
        </p:grpSpPr>
        <p:sp>
          <p:nvSpPr>
            <p:cNvPr id="140" name="Google Shape;11544;p87">
              <a:extLst>
                <a:ext uri="{FF2B5EF4-FFF2-40B4-BE49-F238E27FC236}">
                  <a16:creationId xmlns:a16="http://schemas.microsoft.com/office/drawing/2014/main" id="{9163B86A-B16F-47AD-AA17-B71224FFE95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545;p87">
              <a:extLst>
                <a:ext uri="{FF2B5EF4-FFF2-40B4-BE49-F238E27FC236}">
                  <a16:creationId xmlns:a16="http://schemas.microsoft.com/office/drawing/2014/main" id="{201D52F9-460F-4F43-9B2B-976EF4B2F619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546;p87">
              <a:extLst>
                <a:ext uri="{FF2B5EF4-FFF2-40B4-BE49-F238E27FC236}">
                  <a16:creationId xmlns:a16="http://schemas.microsoft.com/office/drawing/2014/main" id="{D615882A-C4BB-4DE1-81D3-CB7975CCDEE0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4836;p70">
            <a:extLst>
              <a:ext uri="{FF2B5EF4-FFF2-40B4-BE49-F238E27FC236}">
                <a16:creationId xmlns:a16="http://schemas.microsoft.com/office/drawing/2014/main" id="{197229B8-EA8F-4DF8-A819-429D05D13A37}"/>
              </a:ext>
            </a:extLst>
          </p:cNvPr>
          <p:cNvGrpSpPr/>
          <p:nvPr/>
        </p:nvGrpSpPr>
        <p:grpSpPr>
          <a:xfrm>
            <a:off x="1061933" y="3316538"/>
            <a:ext cx="632624" cy="605649"/>
            <a:chOff x="4003189" y="2094627"/>
            <a:chExt cx="416526" cy="380523"/>
          </a:xfrm>
        </p:grpSpPr>
        <p:sp>
          <p:nvSpPr>
            <p:cNvPr id="144" name="Google Shape;4837;p70">
              <a:extLst>
                <a:ext uri="{FF2B5EF4-FFF2-40B4-BE49-F238E27FC236}">
                  <a16:creationId xmlns:a16="http://schemas.microsoft.com/office/drawing/2014/main" id="{DAB7FCD5-A140-498B-8E49-9424E714C090}"/>
                </a:ext>
              </a:extLst>
            </p:cNvPr>
            <p:cNvSpPr/>
            <p:nvPr/>
          </p:nvSpPr>
          <p:spPr>
            <a:xfrm>
              <a:off x="4061126" y="2382489"/>
              <a:ext cx="96273" cy="92661"/>
            </a:xfrm>
            <a:custGeom>
              <a:avLst/>
              <a:gdLst/>
              <a:ahLst/>
              <a:cxnLst/>
              <a:rect l="l" t="t" r="r" b="b"/>
              <a:pathLst>
                <a:path w="2692" h="2591" extrusionOk="0">
                  <a:moveTo>
                    <a:pt x="1238" y="0"/>
                  </a:moveTo>
                  <a:lnTo>
                    <a:pt x="405" y="834"/>
                  </a:lnTo>
                  <a:cubicBezTo>
                    <a:pt x="0" y="1239"/>
                    <a:pt x="0" y="1882"/>
                    <a:pt x="405" y="2287"/>
                  </a:cubicBezTo>
                  <a:cubicBezTo>
                    <a:pt x="607" y="2489"/>
                    <a:pt x="869" y="2590"/>
                    <a:pt x="1131" y="2590"/>
                  </a:cubicBezTo>
                  <a:cubicBezTo>
                    <a:pt x="1393" y="2590"/>
                    <a:pt x="1655" y="2489"/>
                    <a:pt x="1858" y="2287"/>
                  </a:cubicBezTo>
                  <a:lnTo>
                    <a:pt x="2691" y="1453"/>
                  </a:lnTo>
                  <a:cubicBezTo>
                    <a:pt x="2072" y="1120"/>
                    <a:pt x="1572" y="619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38;p70">
              <a:extLst>
                <a:ext uri="{FF2B5EF4-FFF2-40B4-BE49-F238E27FC236}">
                  <a16:creationId xmlns:a16="http://schemas.microsoft.com/office/drawing/2014/main" id="{9AE820A9-2B23-4DBD-84A6-DE4902795889}"/>
                </a:ext>
              </a:extLst>
            </p:cNvPr>
            <p:cNvSpPr/>
            <p:nvPr/>
          </p:nvSpPr>
          <p:spPr>
            <a:xfrm>
              <a:off x="4115630" y="2224914"/>
              <a:ext cx="200163" cy="199340"/>
            </a:xfrm>
            <a:custGeom>
              <a:avLst/>
              <a:gdLst/>
              <a:ahLst/>
              <a:cxnLst/>
              <a:rect l="l" t="t" r="r" b="b"/>
              <a:pathLst>
                <a:path w="5597" h="5574" extrusionOk="0">
                  <a:moveTo>
                    <a:pt x="2787" y="1"/>
                  </a:moveTo>
                  <a:cubicBezTo>
                    <a:pt x="1262" y="1"/>
                    <a:pt x="0" y="1239"/>
                    <a:pt x="0" y="2787"/>
                  </a:cubicBezTo>
                  <a:cubicBezTo>
                    <a:pt x="0" y="4335"/>
                    <a:pt x="1262" y="5573"/>
                    <a:pt x="2787" y="5573"/>
                  </a:cubicBezTo>
                  <a:cubicBezTo>
                    <a:pt x="4335" y="5573"/>
                    <a:pt x="5597" y="4335"/>
                    <a:pt x="5597" y="2787"/>
                  </a:cubicBezTo>
                  <a:cubicBezTo>
                    <a:pt x="5597" y="1239"/>
                    <a:pt x="4335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39;p70">
              <a:extLst>
                <a:ext uri="{FF2B5EF4-FFF2-40B4-BE49-F238E27FC236}">
                  <a16:creationId xmlns:a16="http://schemas.microsoft.com/office/drawing/2014/main" id="{2F3234DC-3191-4D51-897B-D978D24B5076}"/>
                </a:ext>
              </a:extLst>
            </p:cNvPr>
            <p:cNvSpPr/>
            <p:nvPr/>
          </p:nvSpPr>
          <p:spPr>
            <a:xfrm>
              <a:off x="4003189" y="2094627"/>
              <a:ext cx="416526" cy="241039"/>
            </a:xfrm>
            <a:custGeom>
              <a:avLst/>
              <a:gdLst/>
              <a:ahLst/>
              <a:cxnLst/>
              <a:rect l="l" t="t" r="r" b="b"/>
              <a:pathLst>
                <a:path w="11647" h="6740" extrusionOk="0">
                  <a:moveTo>
                    <a:pt x="5811" y="0"/>
                  </a:moveTo>
                  <a:cubicBezTo>
                    <a:pt x="5502" y="0"/>
                    <a:pt x="5216" y="48"/>
                    <a:pt x="4954" y="143"/>
                  </a:cubicBezTo>
                  <a:cubicBezTo>
                    <a:pt x="4335" y="381"/>
                    <a:pt x="3859" y="857"/>
                    <a:pt x="3597" y="1453"/>
                  </a:cubicBezTo>
                  <a:cubicBezTo>
                    <a:pt x="3406" y="1334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2" y="1810"/>
                    <a:pt x="1573" y="1977"/>
                    <a:pt x="1453" y="2167"/>
                  </a:cubicBezTo>
                  <a:cubicBezTo>
                    <a:pt x="1334" y="2405"/>
                    <a:pt x="1263" y="2715"/>
                    <a:pt x="1287" y="3001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882"/>
                    <a:pt x="858" y="6740"/>
                    <a:pt x="1930" y="6740"/>
                  </a:cubicBezTo>
                  <a:lnTo>
                    <a:pt x="2477" y="6740"/>
                  </a:lnTo>
                  <a:cubicBezTo>
                    <a:pt x="2477" y="6644"/>
                    <a:pt x="2454" y="6525"/>
                    <a:pt x="2454" y="6430"/>
                  </a:cubicBezTo>
                  <a:cubicBezTo>
                    <a:pt x="2454" y="4501"/>
                    <a:pt x="4025" y="2953"/>
                    <a:pt x="5931" y="2953"/>
                  </a:cubicBezTo>
                  <a:cubicBezTo>
                    <a:pt x="7860" y="2953"/>
                    <a:pt x="9407" y="4501"/>
                    <a:pt x="9407" y="6430"/>
                  </a:cubicBezTo>
                  <a:cubicBezTo>
                    <a:pt x="9407" y="6525"/>
                    <a:pt x="9407" y="6644"/>
                    <a:pt x="9407" y="6740"/>
                  </a:cubicBezTo>
                  <a:lnTo>
                    <a:pt x="9717" y="6740"/>
                  </a:lnTo>
                  <a:cubicBezTo>
                    <a:pt x="10789" y="6740"/>
                    <a:pt x="11646" y="5882"/>
                    <a:pt x="11646" y="4834"/>
                  </a:cubicBezTo>
                  <a:cubicBezTo>
                    <a:pt x="11646" y="4763"/>
                    <a:pt x="11646" y="4691"/>
                    <a:pt x="11622" y="4620"/>
                  </a:cubicBezTo>
                  <a:cubicBezTo>
                    <a:pt x="11551" y="3858"/>
                    <a:pt x="11051" y="3263"/>
                    <a:pt x="10360" y="3001"/>
                  </a:cubicBezTo>
                  <a:cubicBezTo>
                    <a:pt x="10384" y="2715"/>
                    <a:pt x="10312" y="2405"/>
                    <a:pt x="10193" y="2167"/>
                  </a:cubicBezTo>
                  <a:cubicBezTo>
                    <a:pt x="9908" y="1643"/>
                    <a:pt x="9360" y="1286"/>
                    <a:pt x="8741" y="1286"/>
                  </a:cubicBezTo>
                  <a:cubicBezTo>
                    <a:pt x="8598" y="1286"/>
                    <a:pt x="8479" y="1310"/>
                    <a:pt x="8360" y="1334"/>
                  </a:cubicBezTo>
                  <a:cubicBezTo>
                    <a:pt x="8241" y="1357"/>
                    <a:pt x="8145" y="1405"/>
                    <a:pt x="8050" y="1453"/>
                  </a:cubicBezTo>
                  <a:cubicBezTo>
                    <a:pt x="7955" y="1262"/>
                    <a:pt x="7860" y="1096"/>
                    <a:pt x="7740" y="929"/>
                  </a:cubicBezTo>
                  <a:cubicBezTo>
                    <a:pt x="7288" y="357"/>
                    <a:pt x="6597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4661;p70">
            <a:extLst>
              <a:ext uri="{FF2B5EF4-FFF2-40B4-BE49-F238E27FC236}">
                <a16:creationId xmlns:a16="http://schemas.microsoft.com/office/drawing/2014/main" id="{2484F2E7-4173-455B-8AE2-E406E5B55597}"/>
              </a:ext>
            </a:extLst>
          </p:cNvPr>
          <p:cNvGrpSpPr/>
          <p:nvPr/>
        </p:nvGrpSpPr>
        <p:grpSpPr>
          <a:xfrm>
            <a:off x="5164332" y="3296343"/>
            <a:ext cx="572711" cy="520748"/>
            <a:chOff x="6142648" y="3419851"/>
            <a:chExt cx="417348" cy="390929"/>
          </a:xfrm>
        </p:grpSpPr>
        <p:sp>
          <p:nvSpPr>
            <p:cNvPr id="148" name="Google Shape;4662;p70">
              <a:extLst>
                <a:ext uri="{FF2B5EF4-FFF2-40B4-BE49-F238E27FC236}">
                  <a16:creationId xmlns:a16="http://schemas.microsoft.com/office/drawing/2014/main" id="{84040681-4BC7-47B6-8350-FD3FE2784DCB}"/>
                </a:ext>
              </a:extLst>
            </p:cNvPr>
            <p:cNvSpPr/>
            <p:nvPr/>
          </p:nvSpPr>
          <p:spPr>
            <a:xfrm>
              <a:off x="6215892" y="3595272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63;p70">
              <a:extLst>
                <a:ext uri="{FF2B5EF4-FFF2-40B4-BE49-F238E27FC236}">
                  <a16:creationId xmlns:a16="http://schemas.microsoft.com/office/drawing/2014/main" id="{8FD13FD1-5824-49F2-B845-729BE05E1109}"/>
                </a:ext>
              </a:extLst>
            </p:cNvPr>
            <p:cNvSpPr/>
            <p:nvPr/>
          </p:nvSpPr>
          <p:spPr>
            <a:xfrm>
              <a:off x="6215892" y="3481150"/>
              <a:ext cx="24748" cy="24748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91"/>
                    <a:pt x="358" y="691"/>
                  </a:cubicBezTo>
                  <a:cubicBezTo>
                    <a:pt x="549" y="691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64;p70">
              <a:extLst>
                <a:ext uri="{FF2B5EF4-FFF2-40B4-BE49-F238E27FC236}">
                  <a16:creationId xmlns:a16="http://schemas.microsoft.com/office/drawing/2014/main" id="{3C0C1569-0F27-4497-B003-2951FF56A38C}"/>
                </a:ext>
              </a:extLst>
            </p:cNvPr>
            <p:cNvSpPr/>
            <p:nvPr/>
          </p:nvSpPr>
          <p:spPr>
            <a:xfrm>
              <a:off x="6339385" y="3538229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65;p70">
              <a:extLst>
                <a:ext uri="{FF2B5EF4-FFF2-40B4-BE49-F238E27FC236}">
                  <a16:creationId xmlns:a16="http://schemas.microsoft.com/office/drawing/2014/main" id="{20ACA9F6-99CA-419C-A2B4-A4160BA0909F}"/>
                </a:ext>
              </a:extLst>
            </p:cNvPr>
            <p:cNvSpPr/>
            <p:nvPr/>
          </p:nvSpPr>
          <p:spPr>
            <a:xfrm>
              <a:off x="6462054" y="3595272"/>
              <a:ext cx="24712" cy="23889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4" y="668"/>
                  </a:cubicBezTo>
                  <a:cubicBezTo>
                    <a:pt x="524" y="668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66;p70">
              <a:extLst>
                <a:ext uri="{FF2B5EF4-FFF2-40B4-BE49-F238E27FC236}">
                  <a16:creationId xmlns:a16="http://schemas.microsoft.com/office/drawing/2014/main" id="{D77DD6A6-72B5-4473-B17E-8902F4FE4CF0}"/>
                </a:ext>
              </a:extLst>
            </p:cNvPr>
            <p:cNvSpPr/>
            <p:nvPr/>
          </p:nvSpPr>
          <p:spPr>
            <a:xfrm>
              <a:off x="6462054" y="3481150"/>
              <a:ext cx="24712" cy="24748"/>
            </a:xfrm>
            <a:custGeom>
              <a:avLst/>
              <a:gdLst/>
              <a:ahLst/>
              <a:cxnLst/>
              <a:rect l="l" t="t" r="r" b="b"/>
              <a:pathLst>
                <a:path w="691" h="692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91"/>
                    <a:pt x="334" y="691"/>
                  </a:cubicBezTo>
                  <a:cubicBezTo>
                    <a:pt x="524" y="691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67;p70">
              <a:extLst>
                <a:ext uri="{FF2B5EF4-FFF2-40B4-BE49-F238E27FC236}">
                  <a16:creationId xmlns:a16="http://schemas.microsoft.com/office/drawing/2014/main" id="{192D8B8D-ED2D-49EF-9DB8-28AF5DA520BC}"/>
                </a:ext>
              </a:extLst>
            </p:cNvPr>
            <p:cNvSpPr/>
            <p:nvPr/>
          </p:nvSpPr>
          <p:spPr>
            <a:xfrm>
              <a:off x="6142648" y="3419851"/>
              <a:ext cx="417348" cy="260637"/>
            </a:xfrm>
            <a:custGeom>
              <a:avLst/>
              <a:gdLst/>
              <a:ahLst/>
              <a:cxnLst/>
              <a:rect l="l" t="t" r="r" b="b"/>
              <a:pathLst>
                <a:path w="11670" h="7288" extrusionOk="0">
                  <a:moveTo>
                    <a:pt x="9265" y="1024"/>
                  </a:moveTo>
                  <a:cubicBezTo>
                    <a:pt x="9836" y="1024"/>
                    <a:pt x="10289" y="1501"/>
                    <a:pt x="10289" y="2048"/>
                  </a:cubicBezTo>
                  <a:cubicBezTo>
                    <a:pt x="10289" y="2620"/>
                    <a:pt x="9836" y="3072"/>
                    <a:pt x="9265" y="3072"/>
                  </a:cubicBezTo>
                  <a:cubicBezTo>
                    <a:pt x="8979" y="3072"/>
                    <a:pt x="8741" y="2953"/>
                    <a:pt x="8550" y="2786"/>
                  </a:cubicBezTo>
                  <a:lnTo>
                    <a:pt x="6859" y="3596"/>
                  </a:lnTo>
                  <a:cubicBezTo>
                    <a:pt x="6859" y="3620"/>
                    <a:pt x="6859" y="3668"/>
                    <a:pt x="6859" y="3715"/>
                  </a:cubicBezTo>
                  <a:lnTo>
                    <a:pt x="8550" y="4525"/>
                  </a:lnTo>
                  <a:cubicBezTo>
                    <a:pt x="8741" y="4334"/>
                    <a:pt x="8979" y="4215"/>
                    <a:pt x="9265" y="4215"/>
                  </a:cubicBezTo>
                  <a:cubicBezTo>
                    <a:pt x="9836" y="4215"/>
                    <a:pt x="10289" y="4668"/>
                    <a:pt x="10289" y="5239"/>
                  </a:cubicBezTo>
                  <a:cubicBezTo>
                    <a:pt x="10289" y="5811"/>
                    <a:pt x="9836" y="6263"/>
                    <a:pt x="9265" y="6263"/>
                  </a:cubicBezTo>
                  <a:cubicBezTo>
                    <a:pt x="8717" y="6263"/>
                    <a:pt x="8241" y="5811"/>
                    <a:pt x="8241" y="5239"/>
                  </a:cubicBezTo>
                  <a:cubicBezTo>
                    <a:pt x="8241" y="5192"/>
                    <a:pt x="8241" y="5168"/>
                    <a:pt x="8241" y="5120"/>
                  </a:cubicBezTo>
                  <a:lnTo>
                    <a:pt x="6597" y="4334"/>
                  </a:lnTo>
                  <a:cubicBezTo>
                    <a:pt x="6407" y="4549"/>
                    <a:pt x="6145" y="4668"/>
                    <a:pt x="5835" y="4668"/>
                  </a:cubicBezTo>
                  <a:cubicBezTo>
                    <a:pt x="5526" y="4668"/>
                    <a:pt x="5264" y="4549"/>
                    <a:pt x="5073" y="4334"/>
                  </a:cubicBezTo>
                  <a:lnTo>
                    <a:pt x="3430" y="5120"/>
                  </a:lnTo>
                  <a:cubicBezTo>
                    <a:pt x="3430" y="5168"/>
                    <a:pt x="3430" y="5192"/>
                    <a:pt x="3430" y="5239"/>
                  </a:cubicBezTo>
                  <a:cubicBezTo>
                    <a:pt x="3430" y="5811"/>
                    <a:pt x="2954" y="6263"/>
                    <a:pt x="2406" y="6263"/>
                  </a:cubicBezTo>
                  <a:cubicBezTo>
                    <a:pt x="1834" y="6263"/>
                    <a:pt x="1382" y="5811"/>
                    <a:pt x="1382" y="5239"/>
                  </a:cubicBezTo>
                  <a:cubicBezTo>
                    <a:pt x="1382" y="4668"/>
                    <a:pt x="1834" y="4215"/>
                    <a:pt x="2406" y="4215"/>
                  </a:cubicBezTo>
                  <a:cubicBezTo>
                    <a:pt x="2692" y="4215"/>
                    <a:pt x="2930" y="4334"/>
                    <a:pt x="3120" y="4525"/>
                  </a:cubicBezTo>
                  <a:lnTo>
                    <a:pt x="4811" y="3715"/>
                  </a:lnTo>
                  <a:cubicBezTo>
                    <a:pt x="4811" y="3668"/>
                    <a:pt x="4811" y="3620"/>
                    <a:pt x="4811" y="3596"/>
                  </a:cubicBezTo>
                  <a:lnTo>
                    <a:pt x="3120" y="2786"/>
                  </a:lnTo>
                  <a:cubicBezTo>
                    <a:pt x="2930" y="2953"/>
                    <a:pt x="2692" y="3072"/>
                    <a:pt x="2406" y="3072"/>
                  </a:cubicBezTo>
                  <a:cubicBezTo>
                    <a:pt x="1834" y="3072"/>
                    <a:pt x="1382" y="2620"/>
                    <a:pt x="1382" y="2048"/>
                  </a:cubicBezTo>
                  <a:cubicBezTo>
                    <a:pt x="1382" y="1501"/>
                    <a:pt x="1834" y="1024"/>
                    <a:pt x="2406" y="1024"/>
                  </a:cubicBezTo>
                  <a:cubicBezTo>
                    <a:pt x="2954" y="1024"/>
                    <a:pt x="3430" y="1501"/>
                    <a:pt x="3430" y="2048"/>
                  </a:cubicBezTo>
                  <a:cubicBezTo>
                    <a:pt x="3430" y="2096"/>
                    <a:pt x="3430" y="2120"/>
                    <a:pt x="3430" y="2167"/>
                  </a:cubicBezTo>
                  <a:lnTo>
                    <a:pt x="5073" y="2953"/>
                  </a:lnTo>
                  <a:cubicBezTo>
                    <a:pt x="5264" y="2763"/>
                    <a:pt x="5526" y="2620"/>
                    <a:pt x="5835" y="2620"/>
                  </a:cubicBezTo>
                  <a:cubicBezTo>
                    <a:pt x="6145" y="2620"/>
                    <a:pt x="6407" y="2763"/>
                    <a:pt x="6597" y="2953"/>
                  </a:cubicBezTo>
                  <a:lnTo>
                    <a:pt x="8241" y="2167"/>
                  </a:lnTo>
                  <a:cubicBezTo>
                    <a:pt x="8241" y="2120"/>
                    <a:pt x="8241" y="2096"/>
                    <a:pt x="8241" y="2048"/>
                  </a:cubicBezTo>
                  <a:cubicBezTo>
                    <a:pt x="8241" y="1501"/>
                    <a:pt x="8717" y="1024"/>
                    <a:pt x="9265" y="1024"/>
                  </a:cubicBezTo>
                  <a:close/>
                  <a:moveTo>
                    <a:pt x="358" y="0"/>
                  </a:moveTo>
                  <a:cubicBezTo>
                    <a:pt x="167" y="0"/>
                    <a:pt x="1" y="143"/>
                    <a:pt x="1" y="334"/>
                  </a:cubicBezTo>
                  <a:lnTo>
                    <a:pt x="1" y="7287"/>
                  </a:lnTo>
                  <a:lnTo>
                    <a:pt x="11670" y="7287"/>
                  </a:lnTo>
                  <a:lnTo>
                    <a:pt x="11670" y="334"/>
                  </a:lnTo>
                  <a:cubicBezTo>
                    <a:pt x="11670" y="143"/>
                    <a:pt x="11503" y="0"/>
                    <a:pt x="1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68;p70">
              <a:extLst>
                <a:ext uri="{FF2B5EF4-FFF2-40B4-BE49-F238E27FC236}">
                  <a16:creationId xmlns:a16="http://schemas.microsoft.com/office/drawing/2014/main" id="{A5EEFB94-B88B-4FE5-9913-050426D4C3D0}"/>
                </a:ext>
              </a:extLst>
            </p:cNvPr>
            <p:cNvSpPr/>
            <p:nvPr/>
          </p:nvSpPr>
          <p:spPr>
            <a:xfrm>
              <a:off x="6142648" y="3705174"/>
              <a:ext cx="416526" cy="105607"/>
            </a:xfrm>
            <a:custGeom>
              <a:avLst/>
              <a:gdLst/>
              <a:ahLst/>
              <a:cxnLst/>
              <a:rect l="l" t="t" r="r" b="b"/>
              <a:pathLst>
                <a:path w="11647" h="2953" extrusionOk="0">
                  <a:moveTo>
                    <a:pt x="1" y="0"/>
                  </a:moveTo>
                  <a:lnTo>
                    <a:pt x="1" y="1024"/>
                  </a:lnTo>
                  <a:cubicBezTo>
                    <a:pt x="1" y="1215"/>
                    <a:pt x="167" y="1357"/>
                    <a:pt x="358" y="1357"/>
                  </a:cubicBezTo>
                  <a:lnTo>
                    <a:pt x="4811" y="1357"/>
                  </a:lnTo>
                  <a:lnTo>
                    <a:pt x="4811" y="2286"/>
                  </a:lnTo>
                  <a:lnTo>
                    <a:pt x="3525" y="2286"/>
                  </a:lnTo>
                  <a:cubicBezTo>
                    <a:pt x="3335" y="2286"/>
                    <a:pt x="3192" y="2429"/>
                    <a:pt x="3192" y="2620"/>
                  </a:cubicBezTo>
                  <a:cubicBezTo>
                    <a:pt x="3192" y="2810"/>
                    <a:pt x="3335" y="2953"/>
                    <a:pt x="3525" y="2953"/>
                  </a:cubicBezTo>
                  <a:lnTo>
                    <a:pt x="8145" y="2953"/>
                  </a:lnTo>
                  <a:cubicBezTo>
                    <a:pt x="8336" y="2953"/>
                    <a:pt x="8479" y="2810"/>
                    <a:pt x="8479" y="2620"/>
                  </a:cubicBezTo>
                  <a:cubicBezTo>
                    <a:pt x="8479" y="2429"/>
                    <a:pt x="8336" y="2286"/>
                    <a:pt x="8145" y="2286"/>
                  </a:cubicBezTo>
                  <a:lnTo>
                    <a:pt x="6859" y="2286"/>
                  </a:lnTo>
                  <a:lnTo>
                    <a:pt x="6859" y="1357"/>
                  </a:lnTo>
                  <a:lnTo>
                    <a:pt x="11313" y="1357"/>
                  </a:lnTo>
                  <a:cubicBezTo>
                    <a:pt x="11503" y="1357"/>
                    <a:pt x="11646" y="1215"/>
                    <a:pt x="11646" y="1024"/>
                  </a:cubicBezTo>
                  <a:lnTo>
                    <a:pt x="11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4844;p70">
            <a:extLst>
              <a:ext uri="{FF2B5EF4-FFF2-40B4-BE49-F238E27FC236}">
                <a16:creationId xmlns:a16="http://schemas.microsoft.com/office/drawing/2014/main" id="{59DCB289-7E79-402E-95C5-09EB275ED2D8}"/>
              </a:ext>
            </a:extLst>
          </p:cNvPr>
          <p:cNvGrpSpPr/>
          <p:nvPr/>
        </p:nvGrpSpPr>
        <p:grpSpPr>
          <a:xfrm>
            <a:off x="5179025" y="1452228"/>
            <a:ext cx="472220" cy="526532"/>
            <a:chOff x="2630254" y="2076709"/>
            <a:chExt cx="384161" cy="416537"/>
          </a:xfrm>
        </p:grpSpPr>
        <p:sp>
          <p:nvSpPr>
            <p:cNvPr id="160" name="Google Shape;4845;p70">
              <a:extLst>
                <a:ext uri="{FF2B5EF4-FFF2-40B4-BE49-F238E27FC236}">
                  <a16:creationId xmlns:a16="http://schemas.microsoft.com/office/drawing/2014/main" id="{F82CA9F9-6A71-4DD8-B5AE-EEFD44BCF934}"/>
                </a:ext>
              </a:extLst>
            </p:cNvPr>
            <p:cNvSpPr/>
            <p:nvPr/>
          </p:nvSpPr>
          <p:spPr>
            <a:xfrm>
              <a:off x="2630254" y="2076709"/>
              <a:ext cx="384161" cy="293860"/>
            </a:xfrm>
            <a:custGeom>
              <a:avLst/>
              <a:gdLst/>
              <a:ahLst/>
              <a:cxnLst/>
              <a:rect l="l" t="t" r="r" b="b"/>
              <a:pathLst>
                <a:path w="10742" h="8217" extrusionOk="0">
                  <a:moveTo>
                    <a:pt x="5359" y="3787"/>
                  </a:moveTo>
                  <a:cubicBezTo>
                    <a:pt x="6193" y="3787"/>
                    <a:pt x="6955" y="4097"/>
                    <a:pt x="7526" y="4692"/>
                  </a:cubicBezTo>
                  <a:cubicBezTo>
                    <a:pt x="7669" y="4811"/>
                    <a:pt x="7669" y="5026"/>
                    <a:pt x="7526" y="5169"/>
                  </a:cubicBezTo>
                  <a:cubicBezTo>
                    <a:pt x="7467" y="5240"/>
                    <a:pt x="7383" y="5276"/>
                    <a:pt x="7297" y="5276"/>
                  </a:cubicBezTo>
                  <a:cubicBezTo>
                    <a:pt x="7211" y="5276"/>
                    <a:pt x="7121" y="5240"/>
                    <a:pt x="7050" y="5169"/>
                  </a:cubicBezTo>
                  <a:cubicBezTo>
                    <a:pt x="6597" y="4716"/>
                    <a:pt x="6002" y="4478"/>
                    <a:pt x="5359" y="4478"/>
                  </a:cubicBezTo>
                  <a:cubicBezTo>
                    <a:pt x="4716" y="4478"/>
                    <a:pt x="4121" y="4716"/>
                    <a:pt x="3668" y="5169"/>
                  </a:cubicBezTo>
                  <a:cubicBezTo>
                    <a:pt x="3609" y="5240"/>
                    <a:pt x="3525" y="5276"/>
                    <a:pt x="3439" y="5276"/>
                  </a:cubicBezTo>
                  <a:cubicBezTo>
                    <a:pt x="3353" y="5276"/>
                    <a:pt x="3263" y="5240"/>
                    <a:pt x="3192" y="5169"/>
                  </a:cubicBezTo>
                  <a:cubicBezTo>
                    <a:pt x="3049" y="5026"/>
                    <a:pt x="3049" y="4811"/>
                    <a:pt x="3192" y="4692"/>
                  </a:cubicBezTo>
                  <a:cubicBezTo>
                    <a:pt x="3763" y="4097"/>
                    <a:pt x="4549" y="3787"/>
                    <a:pt x="5359" y="3787"/>
                  </a:cubicBezTo>
                  <a:close/>
                  <a:moveTo>
                    <a:pt x="5359" y="5145"/>
                  </a:moveTo>
                  <a:cubicBezTo>
                    <a:pt x="5812" y="5145"/>
                    <a:pt x="6240" y="5335"/>
                    <a:pt x="6574" y="5645"/>
                  </a:cubicBezTo>
                  <a:cubicBezTo>
                    <a:pt x="6716" y="5788"/>
                    <a:pt x="6716" y="6002"/>
                    <a:pt x="6574" y="6145"/>
                  </a:cubicBezTo>
                  <a:cubicBezTo>
                    <a:pt x="6502" y="6205"/>
                    <a:pt x="6413" y="6234"/>
                    <a:pt x="6327" y="6234"/>
                  </a:cubicBezTo>
                  <a:cubicBezTo>
                    <a:pt x="6240" y="6234"/>
                    <a:pt x="6157" y="6205"/>
                    <a:pt x="6097" y="6145"/>
                  </a:cubicBezTo>
                  <a:cubicBezTo>
                    <a:pt x="5907" y="5931"/>
                    <a:pt x="5645" y="5835"/>
                    <a:pt x="5359" y="5835"/>
                  </a:cubicBezTo>
                  <a:cubicBezTo>
                    <a:pt x="5097" y="5835"/>
                    <a:pt x="4835" y="5931"/>
                    <a:pt x="4645" y="6145"/>
                  </a:cubicBezTo>
                  <a:cubicBezTo>
                    <a:pt x="4573" y="6205"/>
                    <a:pt x="4484" y="6234"/>
                    <a:pt x="4398" y="6234"/>
                  </a:cubicBezTo>
                  <a:cubicBezTo>
                    <a:pt x="4311" y="6234"/>
                    <a:pt x="4228" y="6205"/>
                    <a:pt x="4168" y="6145"/>
                  </a:cubicBezTo>
                  <a:cubicBezTo>
                    <a:pt x="4025" y="6002"/>
                    <a:pt x="4025" y="5788"/>
                    <a:pt x="4168" y="5645"/>
                  </a:cubicBezTo>
                  <a:cubicBezTo>
                    <a:pt x="4478" y="5335"/>
                    <a:pt x="4907" y="5145"/>
                    <a:pt x="5359" y="5145"/>
                  </a:cubicBezTo>
                  <a:close/>
                  <a:moveTo>
                    <a:pt x="5359" y="6526"/>
                  </a:moveTo>
                  <a:cubicBezTo>
                    <a:pt x="5550" y="6526"/>
                    <a:pt x="5716" y="6669"/>
                    <a:pt x="5716" y="6860"/>
                  </a:cubicBezTo>
                  <a:cubicBezTo>
                    <a:pt x="5716" y="7050"/>
                    <a:pt x="5550" y="7193"/>
                    <a:pt x="5359" y="7193"/>
                  </a:cubicBezTo>
                  <a:cubicBezTo>
                    <a:pt x="5169" y="7193"/>
                    <a:pt x="5026" y="7050"/>
                    <a:pt x="5026" y="6860"/>
                  </a:cubicBezTo>
                  <a:cubicBezTo>
                    <a:pt x="5026" y="6669"/>
                    <a:pt x="5169" y="6526"/>
                    <a:pt x="5359" y="6526"/>
                  </a:cubicBezTo>
                  <a:close/>
                  <a:moveTo>
                    <a:pt x="1144" y="1"/>
                  </a:moveTo>
                  <a:cubicBezTo>
                    <a:pt x="572" y="1"/>
                    <a:pt x="120" y="453"/>
                    <a:pt x="120" y="1001"/>
                  </a:cubicBezTo>
                  <a:cubicBezTo>
                    <a:pt x="120" y="1573"/>
                    <a:pt x="572" y="2025"/>
                    <a:pt x="1144" y="2025"/>
                  </a:cubicBezTo>
                  <a:cubicBezTo>
                    <a:pt x="1596" y="2025"/>
                    <a:pt x="1977" y="1739"/>
                    <a:pt x="2120" y="1358"/>
                  </a:cubicBezTo>
                  <a:lnTo>
                    <a:pt x="2978" y="1358"/>
                  </a:lnTo>
                  <a:lnTo>
                    <a:pt x="2978" y="2763"/>
                  </a:lnTo>
                  <a:lnTo>
                    <a:pt x="334" y="2763"/>
                  </a:lnTo>
                  <a:cubicBezTo>
                    <a:pt x="144" y="2763"/>
                    <a:pt x="1" y="2906"/>
                    <a:pt x="1" y="3097"/>
                  </a:cubicBezTo>
                  <a:lnTo>
                    <a:pt x="1" y="8217"/>
                  </a:lnTo>
                  <a:lnTo>
                    <a:pt x="10741" y="8217"/>
                  </a:lnTo>
                  <a:lnTo>
                    <a:pt x="10741" y="3097"/>
                  </a:lnTo>
                  <a:cubicBezTo>
                    <a:pt x="10741" y="2906"/>
                    <a:pt x="10574" y="2763"/>
                    <a:pt x="10384" y="2763"/>
                  </a:cubicBezTo>
                  <a:lnTo>
                    <a:pt x="7764" y="2763"/>
                  </a:lnTo>
                  <a:lnTo>
                    <a:pt x="7764" y="1358"/>
                  </a:lnTo>
                  <a:lnTo>
                    <a:pt x="8622" y="1358"/>
                  </a:lnTo>
                  <a:cubicBezTo>
                    <a:pt x="8765" y="1739"/>
                    <a:pt x="9146" y="2025"/>
                    <a:pt x="9574" y="2025"/>
                  </a:cubicBezTo>
                  <a:cubicBezTo>
                    <a:pt x="10146" y="2025"/>
                    <a:pt x="10598" y="1573"/>
                    <a:pt x="10598" y="1001"/>
                  </a:cubicBezTo>
                  <a:cubicBezTo>
                    <a:pt x="10598" y="453"/>
                    <a:pt x="10146" y="1"/>
                    <a:pt x="9574" y="1"/>
                  </a:cubicBezTo>
                  <a:cubicBezTo>
                    <a:pt x="9146" y="1"/>
                    <a:pt x="8765" y="263"/>
                    <a:pt x="8622" y="668"/>
                  </a:cubicBezTo>
                  <a:lnTo>
                    <a:pt x="7407" y="668"/>
                  </a:lnTo>
                  <a:cubicBezTo>
                    <a:pt x="7217" y="668"/>
                    <a:pt x="7074" y="834"/>
                    <a:pt x="7074" y="1001"/>
                  </a:cubicBezTo>
                  <a:lnTo>
                    <a:pt x="7074" y="2763"/>
                  </a:lnTo>
                  <a:lnTo>
                    <a:pt x="5716" y="2763"/>
                  </a:lnTo>
                  <a:lnTo>
                    <a:pt x="5716" y="1978"/>
                  </a:lnTo>
                  <a:cubicBezTo>
                    <a:pt x="6097" y="1835"/>
                    <a:pt x="6383" y="1454"/>
                    <a:pt x="6383" y="1001"/>
                  </a:cubicBezTo>
                  <a:cubicBezTo>
                    <a:pt x="6383" y="453"/>
                    <a:pt x="5931" y="1"/>
                    <a:pt x="5359" y="1"/>
                  </a:cubicBezTo>
                  <a:cubicBezTo>
                    <a:pt x="4811" y="1"/>
                    <a:pt x="4335" y="453"/>
                    <a:pt x="4335" y="1001"/>
                  </a:cubicBezTo>
                  <a:cubicBezTo>
                    <a:pt x="4335" y="1454"/>
                    <a:pt x="4621" y="1835"/>
                    <a:pt x="5026" y="1978"/>
                  </a:cubicBezTo>
                  <a:lnTo>
                    <a:pt x="5026" y="2763"/>
                  </a:lnTo>
                  <a:lnTo>
                    <a:pt x="3668" y="2763"/>
                  </a:lnTo>
                  <a:lnTo>
                    <a:pt x="3668" y="1001"/>
                  </a:lnTo>
                  <a:cubicBezTo>
                    <a:pt x="3668" y="834"/>
                    <a:pt x="3502" y="668"/>
                    <a:pt x="3311" y="668"/>
                  </a:cubicBezTo>
                  <a:lnTo>
                    <a:pt x="2120" y="668"/>
                  </a:lnTo>
                  <a:cubicBezTo>
                    <a:pt x="1977" y="263"/>
                    <a:pt x="1596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846;p70">
              <a:extLst>
                <a:ext uri="{FF2B5EF4-FFF2-40B4-BE49-F238E27FC236}">
                  <a16:creationId xmlns:a16="http://schemas.microsoft.com/office/drawing/2014/main" id="{BCE159FD-D10A-44AD-AA39-525F9C1EF103}"/>
                </a:ext>
              </a:extLst>
            </p:cNvPr>
            <p:cNvSpPr/>
            <p:nvPr/>
          </p:nvSpPr>
          <p:spPr>
            <a:xfrm>
              <a:off x="2630254" y="2395257"/>
              <a:ext cx="384161" cy="97989"/>
            </a:xfrm>
            <a:custGeom>
              <a:avLst/>
              <a:gdLst/>
              <a:ahLst/>
              <a:cxnLst/>
              <a:rect l="l" t="t" r="r" b="b"/>
              <a:pathLst>
                <a:path w="10742" h="2740" extrusionOk="0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58"/>
                    <a:pt x="334" y="1358"/>
                  </a:cubicBezTo>
                  <a:lnTo>
                    <a:pt x="4335" y="1358"/>
                  </a:lnTo>
                  <a:lnTo>
                    <a:pt x="4335" y="2049"/>
                  </a:lnTo>
                  <a:lnTo>
                    <a:pt x="3502" y="2049"/>
                  </a:lnTo>
                  <a:cubicBezTo>
                    <a:pt x="3311" y="2049"/>
                    <a:pt x="3168" y="2191"/>
                    <a:pt x="3168" y="2382"/>
                  </a:cubicBezTo>
                  <a:cubicBezTo>
                    <a:pt x="3168" y="2572"/>
                    <a:pt x="3311" y="2739"/>
                    <a:pt x="3502" y="2739"/>
                  </a:cubicBezTo>
                  <a:lnTo>
                    <a:pt x="7217" y="2739"/>
                  </a:lnTo>
                  <a:cubicBezTo>
                    <a:pt x="7407" y="2739"/>
                    <a:pt x="7574" y="2572"/>
                    <a:pt x="7574" y="2382"/>
                  </a:cubicBezTo>
                  <a:cubicBezTo>
                    <a:pt x="7574" y="2191"/>
                    <a:pt x="7407" y="2049"/>
                    <a:pt x="7217" y="2049"/>
                  </a:cubicBezTo>
                  <a:lnTo>
                    <a:pt x="6383" y="2049"/>
                  </a:lnTo>
                  <a:lnTo>
                    <a:pt x="6383" y="1358"/>
                  </a:lnTo>
                  <a:lnTo>
                    <a:pt x="10384" y="1358"/>
                  </a:lnTo>
                  <a:cubicBezTo>
                    <a:pt x="10574" y="1358"/>
                    <a:pt x="10741" y="1215"/>
                    <a:pt x="10741" y="1025"/>
                  </a:cubicBezTo>
                  <a:lnTo>
                    <a:pt x="10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2605;p89">
            <a:extLst>
              <a:ext uri="{FF2B5EF4-FFF2-40B4-BE49-F238E27FC236}">
                <a16:creationId xmlns:a16="http://schemas.microsoft.com/office/drawing/2014/main" id="{621BCAEE-016B-4AB8-859A-1C1B4CF12261}"/>
              </a:ext>
            </a:extLst>
          </p:cNvPr>
          <p:cNvGrpSpPr/>
          <p:nvPr/>
        </p:nvGrpSpPr>
        <p:grpSpPr>
          <a:xfrm>
            <a:off x="2785198" y="4137556"/>
            <a:ext cx="535053" cy="502921"/>
            <a:chOff x="-1591550" y="3597475"/>
            <a:chExt cx="293825" cy="294575"/>
          </a:xfrm>
          <a:solidFill>
            <a:schemeClr val="accent2"/>
          </a:solidFill>
        </p:grpSpPr>
        <p:sp>
          <p:nvSpPr>
            <p:cNvPr id="163" name="Google Shape;12606;p89">
              <a:extLst>
                <a:ext uri="{FF2B5EF4-FFF2-40B4-BE49-F238E27FC236}">
                  <a16:creationId xmlns:a16="http://schemas.microsoft.com/office/drawing/2014/main" id="{29DF4FD7-D2BC-4904-81D5-1B18A46CEA20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07;p89">
              <a:extLst>
                <a:ext uri="{FF2B5EF4-FFF2-40B4-BE49-F238E27FC236}">
                  <a16:creationId xmlns:a16="http://schemas.microsoft.com/office/drawing/2014/main" id="{3015A1B1-13DD-49D2-8537-B0166E3B860C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08;p89">
              <a:extLst>
                <a:ext uri="{FF2B5EF4-FFF2-40B4-BE49-F238E27FC236}">
                  <a16:creationId xmlns:a16="http://schemas.microsoft.com/office/drawing/2014/main" id="{057F0092-4997-4222-A716-A4ED60D82F42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1695;p87">
            <a:extLst>
              <a:ext uri="{FF2B5EF4-FFF2-40B4-BE49-F238E27FC236}">
                <a16:creationId xmlns:a16="http://schemas.microsoft.com/office/drawing/2014/main" id="{08324A70-7875-464A-981F-A07789A826FD}"/>
              </a:ext>
            </a:extLst>
          </p:cNvPr>
          <p:cNvGrpSpPr/>
          <p:nvPr/>
        </p:nvGrpSpPr>
        <p:grpSpPr>
          <a:xfrm>
            <a:off x="5176715" y="2308504"/>
            <a:ext cx="526484" cy="526491"/>
            <a:chOff x="-47524975" y="3569100"/>
            <a:chExt cx="300875" cy="299925"/>
          </a:xfrm>
          <a:solidFill>
            <a:schemeClr val="accent2"/>
          </a:solidFill>
        </p:grpSpPr>
        <p:sp>
          <p:nvSpPr>
            <p:cNvPr id="170" name="Google Shape;11696;p87">
              <a:extLst>
                <a:ext uri="{FF2B5EF4-FFF2-40B4-BE49-F238E27FC236}">
                  <a16:creationId xmlns:a16="http://schemas.microsoft.com/office/drawing/2014/main" id="{434A144B-F552-41EE-8D76-4C0DF6D1AEF4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697;p87">
              <a:extLst>
                <a:ext uri="{FF2B5EF4-FFF2-40B4-BE49-F238E27FC236}">
                  <a16:creationId xmlns:a16="http://schemas.microsoft.com/office/drawing/2014/main" id="{526945C4-1248-483F-AAF1-D9D1280D9F47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698;p87">
              <a:extLst>
                <a:ext uri="{FF2B5EF4-FFF2-40B4-BE49-F238E27FC236}">
                  <a16:creationId xmlns:a16="http://schemas.microsoft.com/office/drawing/2014/main" id="{8852C79F-1590-45F1-AFA6-38563EE5B000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699;p87">
              <a:extLst>
                <a:ext uri="{FF2B5EF4-FFF2-40B4-BE49-F238E27FC236}">
                  <a16:creationId xmlns:a16="http://schemas.microsoft.com/office/drawing/2014/main" id="{09959C37-9244-45AC-AC58-A512D27B9C0A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700;p87">
              <a:extLst>
                <a:ext uri="{FF2B5EF4-FFF2-40B4-BE49-F238E27FC236}">
                  <a16:creationId xmlns:a16="http://schemas.microsoft.com/office/drawing/2014/main" id="{EC768AE1-41C6-426C-9366-5FF89A442B5A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0898;p86">
            <a:extLst>
              <a:ext uri="{FF2B5EF4-FFF2-40B4-BE49-F238E27FC236}">
                <a16:creationId xmlns:a16="http://schemas.microsoft.com/office/drawing/2014/main" id="{BA4E0EBF-5811-496D-9795-FBB0BD6403B9}"/>
              </a:ext>
            </a:extLst>
          </p:cNvPr>
          <p:cNvGrpSpPr/>
          <p:nvPr/>
        </p:nvGrpSpPr>
        <p:grpSpPr>
          <a:xfrm>
            <a:off x="1131052" y="2362095"/>
            <a:ext cx="481242" cy="529758"/>
            <a:chOff x="-35481425" y="3919600"/>
            <a:chExt cx="291450" cy="291425"/>
          </a:xfrm>
          <a:solidFill>
            <a:schemeClr val="accent2"/>
          </a:solidFill>
        </p:grpSpPr>
        <p:sp>
          <p:nvSpPr>
            <p:cNvPr id="176" name="Google Shape;10899;p86">
              <a:extLst>
                <a:ext uri="{FF2B5EF4-FFF2-40B4-BE49-F238E27FC236}">
                  <a16:creationId xmlns:a16="http://schemas.microsoft.com/office/drawing/2014/main" id="{D9B077C3-0E0C-4A3B-9AC2-86C7E5D3D8FE}"/>
                </a:ext>
              </a:extLst>
            </p:cNvPr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900;p86">
              <a:extLst>
                <a:ext uri="{FF2B5EF4-FFF2-40B4-BE49-F238E27FC236}">
                  <a16:creationId xmlns:a16="http://schemas.microsoft.com/office/drawing/2014/main" id="{4C035B8C-FB8C-4DA7-8314-B0081252AA55}"/>
                </a:ext>
              </a:extLst>
            </p:cNvPr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901;p86">
              <a:extLst>
                <a:ext uri="{FF2B5EF4-FFF2-40B4-BE49-F238E27FC236}">
                  <a16:creationId xmlns:a16="http://schemas.microsoft.com/office/drawing/2014/main" id="{5617CE04-9F94-4031-8FB0-9F223317A00A}"/>
                </a:ext>
              </a:extLst>
            </p:cNvPr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902;p86">
              <a:extLst>
                <a:ext uri="{FF2B5EF4-FFF2-40B4-BE49-F238E27FC236}">
                  <a16:creationId xmlns:a16="http://schemas.microsoft.com/office/drawing/2014/main" id="{BA905A02-8785-4CB6-82E7-B1080A27F4F5}"/>
                </a:ext>
              </a:extLst>
            </p:cNvPr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903;p86">
              <a:extLst>
                <a:ext uri="{FF2B5EF4-FFF2-40B4-BE49-F238E27FC236}">
                  <a16:creationId xmlns:a16="http://schemas.microsoft.com/office/drawing/2014/main" id="{94EF4F79-1729-4AAF-B5CE-E2910A7D0B69}"/>
                </a:ext>
              </a:extLst>
            </p:cNvPr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904;p86">
              <a:extLst>
                <a:ext uri="{FF2B5EF4-FFF2-40B4-BE49-F238E27FC236}">
                  <a16:creationId xmlns:a16="http://schemas.microsoft.com/office/drawing/2014/main" id="{4AF42371-E7B5-4E98-A9AA-8EC8EDD867E7}"/>
                </a:ext>
              </a:extLst>
            </p:cNvPr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905;p86">
              <a:extLst>
                <a:ext uri="{FF2B5EF4-FFF2-40B4-BE49-F238E27FC236}">
                  <a16:creationId xmlns:a16="http://schemas.microsoft.com/office/drawing/2014/main" id="{39093193-D08F-4139-85B7-A6FAF7979FC1}"/>
                </a:ext>
              </a:extLst>
            </p:cNvPr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906;p86">
              <a:extLst>
                <a:ext uri="{FF2B5EF4-FFF2-40B4-BE49-F238E27FC236}">
                  <a16:creationId xmlns:a16="http://schemas.microsoft.com/office/drawing/2014/main" id="{7BFE3F62-3D5E-45F8-B400-AA67872C13C9}"/>
                </a:ext>
              </a:extLst>
            </p:cNvPr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38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42"/>
          <p:cNvSpPr/>
          <p:nvPr/>
        </p:nvSpPr>
        <p:spPr>
          <a:xfrm>
            <a:off x="5079068" y="2443968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42"/>
          <p:cNvSpPr/>
          <p:nvPr/>
        </p:nvSpPr>
        <p:spPr>
          <a:xfrm>
            <a:off x="1140049" y="107485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35654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APLICAÇÕES </a:t>
            </a:r>
            <a:r>
              <a:rPr lang="en" dirty="0">
                <a:solidFill>
                  <a:schemeClr val="accent2"/>
                </a:solidFill>
              </a:rPr>
              <a:t>&amp;</a:t>
            </a:r>
            <a:r>
              <a:rPr lang="en" dirty="0"/>
              <a:t> EXEMPLOS</a:t>
            </a:r>
            <a:endParaRPr dirty="0"/>
          </a:p>
        </p:txBody>
      </p:sp>
      <p:sp>
        <p:nvSpPr>
          <p:cNvPr id="3062" name="Google Shape;3062;p42"/>
          <p:cNvSpPr txBox="1">
            <a:spLocks noGrp="1"/>
          </p:cNvSpPr>
          <p:nvPr>
            <p:ph type="title"/>
          </p:nvPr>
        </p:nvSpPr>
        <p:spPr>
          <a:xfrm>
            <a:off x="1285907" y="1137841"/>
            <a:ext cx="21231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Casas Inteligentes</a:t>
            </a:r>
            <a:endParaRPr dirty="0"/>
          </a:p>
        </p:txBody>
      </p:sp>
      <p:sp>
        <p:nvSpPr>
          <p:cNvPr id="3064" name="Google Shape;3064;p42"/>
          <p:cNvSpPr txBox="1">
            <a:spLocks noGrp="1"/>
          </p:cNvSpPr>
          <p:nvPr>
            <p:ph type="title" idx="2"/>
          </p:nvPr>
        </p:nvSpPr>
        <p:spPr>
          <a:xfrm>
            <a:off x="5185023" y="2514632"/>
            <a:ext cx="2175671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Medicina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/>
          <a:srcRect t="18408" b="18408"/>
          <a:stretch/>
        </p:blipFill>
        <p:spPr>
          <a:xfrm>
            <a:off x="4786136" y="1068871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067" name="Google Shape;3067;p42"/>
          <p:cNvPicPr preferRelativeResize="0"/>
          <p:nvPr/>
        </p:nvPicPr>
        <p:blipFill rotWithShape="1">
          <a:blip r:embed="rId4"/>
          <a:srcRect t="14244" b="14244"/>
          <a:stretch/>
        </p:blipFill>
        <p:spPr>
          <a:xfrm>
            <a:off x="888349" y="1680697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6939368" y="4786953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236456" y="478678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060;p42">
            <a:extLst>
              <a:ext uri="{FF2B5EF4-FFF2-40B4-BE49-F238E27FC236}">
                <a16:creationId xmlns:a16="http://schemas.microsoft.com/office/drawing/2014/main" id="{37ACD43F-57DB-44BA-9930-D26A673F872C}"/>
              </a:ext>
            </a:extLst>
          </p:cNvPr>
          <p:cNvSpPr/>
          <p:nvPr/>
        </p:nvSpPr>
        <p:spPr>
          <a:xfrm>
            <a:off x="3310531" y="4445148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062;p42">
            <a:extLst>
              <a:ext uri="{FF2B5EF4-FFF2-40B4-BE49-F238E27FC236}">
                <a16:creationId xmlns:a16="http://schemas.microsoft.com/office/drawing/2014/main" id="{1EED8EFD-D0EF-4B40-A26D-E9A1FDD412B3}"/>
              </a:ext>
            </a:extLst>
          </p:cNvPr>
          <p:cNvSpPr txBox="1">
            <a:spLocks/>
          </p:cNvSpPr>
          <p:nvPr/>
        </p:nvSpPr>
        <p:spPr>
          <a:xfrm>
            <a:off x="3409007" y="4513053"/>
            <a:ext cx="216348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pt-PT" dirty="0"/>
              <a:t>Segurança Interna</a:t>
            </a:r>
          </a:p>
        </p:txBody>
      </p:sp>
      <p:pic>
        <p:nvPicPr>
          <p:cNvPr id="52" name="Google Shape;3067;p42">
            <a:extLst>
              <a:ext uri="{FF2B5EF4-FFF2-40B4-BE49-F238E27FC236}">
                <a16:creationId xmlns:a16="http://schemas.microsoft.com/office/drawing/2014/main" id="{A3DA0CA4-3741-48F9-83EB-4927C0711A28}"/>
              </a:ext>
            </a:extLst>
          </p:cNvPr>
          <p:cNvPicPr preferRelativeResize="0"/>
          <p:nvPr/>
        </p:nvPicPr>
        <p:blipFill rotWithShape="1">
          <a:blip r:embed="rId5"/>
          <a:srcRect t="12558" b="12558"/>
          <a:stretch/>
        </p:blipFill>
        <p:spPr>
          <a:xfrm>
            <a:off x="3017259" y="3076174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62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1540332" y="4076141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41"/>
          <p:cNvSpPr/>
          <p:nvPr/>
        </p:nvSpPr>
        <p:spPr>
          <a:xfrm>
            <a:off x="5007526" y="2115970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1541382" y="2119187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-738000" y="376531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</a:t>
            </a:r>
            <a:r>
              <a:rPr lang="en" dirty="0">
                <a:solidFill>
                  <a:schemeClr val="accent2"/>
                </a:solidFill>
              </a:rPr>
              <a:t>DESAFIOS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541382" y="2182175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Segurança</a:t>
            </a:r>
            <a:endParaRPr dirty="0"/>
          </a:p>
        </p:txBody>
      </p:sp>
      <p:sp>
        <p:nvSpPr>
          <p:cNvPr id="3016" name="Google Shape;3016;p41"/>
          <p:cNvSpPr txBox="1">
            <a:spLocks noGrp="1"/>
          </p:cNvSpPr>
          <p:nvPr>
            <p:ph type="title" idx="3"/>
          </p:nvPr>
        </p:nvSpPr>
        <p:spPr>
          <a:xfrm>
            <a:off x="1541382" y="4139141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Monitorização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5008576" y="2178970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Modelação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4019012" y="4842745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7" name="Google Shape;3047;p41"/>
          <p:cNvGrpSpPr/>
          <p:nvPr/>
        </p:nvGrpSpPr>
        <p:grpSpPr>
          <a:xfrm>
            <a:off x="2250835" y="1110358"/>
            <a:ext cx="748683" cy="747098"/>
            <a:chOff x="6856386" y="1437970"/>
            <a:chExt cx="416490" cy="415632"/>
          </a:xfrm>
        </p:grpSpPr>
        <p:sp>
          <p:nvSpPr>
            <p:cNvPr id="3048" name="Google Shape;3048;p41"/>
            <p:cNvSpPr/>
            <p:nvPr/>
          </p:nvSpPr>
          <p:spPr>
            <a:xfrm>
              <a:off x="6856386" y="1437970"/>
              <a:ext cx="416490" cy="415632"/>
            </a:xfrm>
            <a:custGeom>
              <a:avLst/>
              <a:gdLst/>
              <a:ahLst/>
              <a:cxnLst/>
              <a:rect l="l" t="t" r="r" b="b"/>
              <a:pathLst>
                <a:path w="11646" h="11622" extrusionOk="0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7027551" y="1566576"/>
              <a:ext cx="74136" cy="52821"/>
            </a:xfrm>
            <a:custGeom>
              <a:avLst/>
              <a:gdLst/>
              <a:ahLst/>
              <a:cxnLst/>
              <a:rect l="l" t="t" r="r" b="b"/>
              <a:pathLst>
                <a:path w="2073" h="1477" extrusionOk="0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7012244" y="1644076"/>
              <a:ext cx="104784" cy="80931"/>
            </a:xfrm>
            <a:custGeom>
              <a:avLst/>
              <a:gdLst/>
              <a:ahLst/>
              <a:cxnLst/>
              <a:rect l="l" t="t" r="r" b="b"/>
              <a:pathLst>
                <a:path w="2930" h="2263" extrusionOk="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3011;p41">
            <a:extLst>
              <a:ext uri="{FF2B5EF4-FFF2-40B4-BE49-F238E27FC236}">
                <a16:creationId xmlns:a16="http://schemas.microsoft.com/office/drawing/2014/main" id="{53BCD0EB-0A0C-4E6D-8A79-288CAD703CBC}"/>
              </a:ext>
            </a:extLst>
          </p:cNvPr>
          <p:cNvSpPr/>
          <p:nvPr/>
        </p:nvSpPr>
        <p:spPr>
          <a:xfrm>
            <a:off x="5101716" y="4076141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018;p41">
            <a:extLst>
              <a:ext uri="{FF2B5EF4-FFF2-40B4-BE49-F238E27FC236}">
                <a16:creationId xmlns:a16="http://schemas.microsoft.com/office/drawing/2014/main" id="{2582827C-0A1A-496B-BE2B-23868CD3F497}"/>
              </a:ext>
            </a:extLst>
          </p:cNvPr>
          <p:cNvSpPr txBox="1">
            <a:spLocks/>
          </p:cNvSpPr>
          <p:nvPr/>
        </p:nvSpPr>
        <p:spPr>
          <a:xfrm>
            <a:off x="5102766" y="4139141"/>
            <a:ext cx="226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pt-PT" dirty="0"/>
              <a:t>Qualidade</a:t>
            </a:r>
          </a:p>
        </p:txBody>
      </p:sp>
      <p:grpSp>
        <p:nvGrpSpPr>
          <p:cNvPr id="74" name="Google Shape;9779;p83">
            <a:extLst>
              <a:ext uri="{FF2B5EF4-FFF2-40B4-BE49-F238E27FC236}">
                <a16:creationId xmlns:a16="http://schemas.microsoft.com/office/drawing/2014/main" id="{366AD445-08FF-4536-B631-3B26DD12A5FF}"/>
              </a:ext>
            </a:extLst>
          </p:cNvPr>
          <p:cNvGrpSpPr/>
          <p:nvPr/>
        </p:nvGrpSpPr>
        <p:grpSpPr>
          <a:xfrm>
            <a:off x="2305208" y="3234178"/>
            <a:ext cx="640038" cy="560128"/>
            <a:chOff x="5049725" y="2635825"/>
            <a:chExt cx="481825" cy="451700"/>
          </a:xfrm>
          <a:solidFill>
            <a:schemeClr val="accent2"/>
          </a:solidFill>
        </p:grpSpPr>
        <p:sp>
          <p:nvSpPr>
            <p:cNvPr id="75" name="Google Shape;9780;p83">
              <a:extLst>
                <a:ext uri="{FF2B5EF4-FFF2-40B4-BE49-F238E27FC236}">
                  <a16:creationId xmlns:a16="http://schemas.microsoft.com/office/drawing/2014/main" id="{D94AB6E9-49FF-4810-9AF7-BAF58D11E3FC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9781;p83">
              <a:extLst>
                <a:ext uri="{FF2B5EF4-FFF2-40B4-BE49-F238E27FC236}">
                  <a16:creationId xmlns:a16="http://schemas.microsoft.com/office/drawing/2014/main" id="{7ABB92AC-4B46-43F7-B3ED-8C67F8895340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9782;p83">
              <a:extLst>
                <a:ext uri="{FF2B5EF4-FFF2-40B4-BE49-F238E27FC236}">
                  <a16:creationId xmlns:a16="http://schemas.microsoft.com/office/drawing/2014/main" id="{3189C72C-F158-405E-B53D-4A86874D0D9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9625;p83">
            <a:extLst>
              <a:ext uri="{FF2B5EF4-FFF2-40B4-BE49-F238E27FC236}">
                <a16:creationId xmlns:a16="http://schemas.microsoft.com/office/drawing/2014/main" id="{E7EC6228-8EC6-45F7-B7EB-7D510D6AAED6}"/>
              </a:ext>
            </a:extLst>
          </p:cNvPr>
          <p:cNvGrpSpPr/>
          <p:nvPr/>
        </p:nvGrpSpPr>
        <p:grpSpPr>
          <a:xfrm>
            <a:off x="2068341" y="3420848"/>
            <a:ext cx="504815" cy="479506"/>
            <a:chOff x="5045500" y="842250"/>
            <a:chExt cx="503875" cy="481850"/>
          </a:xfrm>
          <a:solidFill>
            <a:schemeClr val="accent2"/>
          </a:solidFill>
        </p:grpSpPr>
        <p:sp>
          <p:nvSpPr>
            <p:cNvPr id="72" name="Google Shape;9626;p83">
              <a:extLst>
                <a:ext uri="{FF2B5EF4-FFF2-40B4-BE49-F238E27FC236}">
                  <a16:creationId xmlns:a16="http://schemas.microsoft.com/office/drawing/2014/main" id="{2396DADB-3D1F-4B9D-A2F9-121F450ABC77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9627;p83">
              <a:extLst>
                <a:ext uri="{FF2B5EF4-FFF2-40B4-BE49-F238E27FC236}">
                  <a16:creationId xmlns:a16="http://schemas.microsoft.com/office/drawing/2014/main" id="{99EC918A-ECE7-49D3-958E-F158CF4F21B6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" name="Google Shape;4793;p70">
            <a:extLst>
              <a:ext uri="{FF2B5EF4-FFF2-40B4-BE49-F238E27FC236}">
                <a16:creationId xmlns:a16="http://schemas.microsoft.com/office/drawing/2014/main" id="{8BE823D2-B035-4AC2-A61E-8922AB5FADC1}"/>
              </a:ext>
            </a:extLst>
          </p:cNvPr>
          <p:cNvGrpSpPr/>
          <p:nvPr/>
        </p:nvGrpSpPr>
        <p:grpSpPr>
          <a:xfrm>
            <a:off x="5785312" y="1150907"/>
            <a:ext cx="712128" cy="684906"/>
            <a:chOff x="4003189" y="2735942"/>
            <a:chExt cx="418213" cy="416639"/>
          </a:xfrm>
        </p:grpSpPr>
        <p:sp>
          <p:nvSpPr>
            <p:cNvPr id="79" name="Google Shape;4794;p70">
              <a:extLst>
                <a:ext uri="{FF2B5EF4-FFF2-40B4-BE49-F238E27FC236}">
                  <a16:creationId xmlns:a16="http://schemas.microsoft.com/office/drawing/2014/main" id="{4E645259-AD6B-4335-BD4D-BF28A3EE3DF9}"/>
                </a:ext>
              </a:extLst>
            </p:cNvPr>
            <p:cNvSpPr/>
            <p:nvPr/>
          </p:nvSpPr>
          <p:spPr>
            <a:xfrm>
              <a:off x="4003189" y="2735942"/>
              <a:ext cx="232564" cy="231669"/>
            </a:xfrm>
            <a:custGeom>
              <a:avLst/>
              <a:gdLst/>
              <a:ahLst/>
              <a:cxnLst/>
              <a:rect l="l" t="t" r="r" b="b"/>
              <a:pathLst>
                <a:path w="6503" h="6478" extrusionOk="0">
                  <a:moveTo>
                    <a:pt x="3263" y="2215"/>
                  </a:moveTo>
                  <a:cubicBezTo>
                    <a:pt x="3835" y="2215"/>
                    <a:pt x="4287" y="2691"/>
                    <a:pt x="4287" y="3239"/>
                  </a:cubicBezTo>
                  <a:cubicBezTo>
                    <a:pt x="4287" y="3811"/>
                    <a:pt x="3835" y="4287"/>
                    <a:pt x="3263" y="4287"/>
                  </a:cubicBezTo>
                  <a:cubicBezTo>
                    <a:pt x="2692" y="4287"/>
                    <a:pt x="2216" y="3811"/>
                    <a:pt x="2216" y="3239"/>
                  </a:cubicBezTo>
                  <a:cubicBezTo>
                    <a:pt x="2216" y="2691"/>
                    <a:pt x="2692" y="2215"/>
                    <a:pt x="3263" y="2215"/>
                  </a:cubicBezTo>
                  <a:close/>
                  <a:moveTo>
                    <a:pt x="2716" y="0"/>
                  </a:moveTo>
                  <a:cubicBezTo>
                    <a:pt x="2525" y="0"/>
                    <a:pt x="2382" y="143"/>
                    <a:pt x="2358" y="310"/>
                  </a:cubicBezTo>
                  <a:lnTo>
                    <a:pt x="2287" y="953"/>
                  </a:lnTo>
                  <a:lnTo>
                    <a:pt x="1787" y="548"/>
                  </a:lnTo>
                  <a:cubicBezTo>
                    <a:pt x="1719" y="503"/>
                    <a:pt x="1641" y="479"/>
                    <a:pt x="1565" y="479"/>
                  </a:cubicBezTo>
                  <a:cubicBezTo>
                    <a:pt x="1480" y="479"/>
                    <a:pt x="1397" y="509"/>
                    <a:pt x="1334" y="572"/>
                  </a:cubicBezTo>
                  <a:lnTo>
                    <a:pt x="572" y="1358"/>
                  </a:lnTo>
                  <a:cubicBezTo>
                    <a:pt x="453" y="1477"/>
                    <a:pt x="429" y="1667"/>
                    <a:pt x="548" y="1810"/>
                  </a:cubicBezTo>
                  <a:lnTo>
                    <a:pt x="930" y="2310"/>
                  </a:lnTo>
                  <a:lnTo>
                    <a:pt x="310" y="2358"/>
                  </a:lnTo>
                  <a:cubicBezTo>
                    <a:pt x="144" y="2382"/>
                    <a:pt x="1" y="2525"/>
                    <a:pt x="1" y="2715"/>
                  </a:cubicBezTo>
                  <a:lnTo>
                    <a:pt x="1" y="3787"/>
                  </a:lnTo>
                  <a:cubicBezTo>
                    <a:pt x="1" y="3977"/>
                    <a:pt x="144" y="4120"/>
                    <a:pt x="310" y="4120"/>
                  </a:cubicBezTo>
                  <a:lnTo>
                    <a:pt x="953" y="4192"/>
                  </a:lnTo>
                  <a:lnTo>
                    <a:pt x="548" y="4716"/>
                  </a:lnTo>
                  <a:cubicBezTo>
                    <a:pt x="429" y="4835"/>
                    <a:pt x="453" y="5049"/>
                    <a:pt x="572" y="5168"/>
                  </a:cubicBezTo>
                  <a:lnTo>
                    <a:pt x="1334" y="5930"/>
                  </a:lnTo>
                  <a:cubicBezTo>
                    <a:pt x="1413" y="5995"/>
                    <a:pt x="1506" y="6032"/>
                    <a:pt x="1597" y="6032"/>
                  </a:cubicBezTo>
                  <a:cubicBezTo>
                    <a:pt x="1672" y="6032"/>
                    <a:pt x="1746" y="6008"/>
                    <a:pt x="1811" y="5954"/>
                  </a:cubicBezTo>
                  <a:lnTo>
                    <a:pt x="2287" y="5549"/>
                  </a:lnTo>
                  <a:lnTo>
                    <a:pt x="2358" y="6192"/>
                  </a:lnTo>
                  <a:cubicBezTo>
                    <a:pt x="2382" y="6359"/>
                    <a:pt x="2525" y="6478"/>
                    <a:pt x="2716" y="6478"/>
                  </a:cubicBezTo>
                  <a:lnTo>
                    <a:pt x="3787" y="6478"/>
                  </a:lnTo>
                  <a:cubicBezTo>
                    <a:pt x="3978" y="6478"/>
                    <a:pt x="4121" y="6359"/>
                    <a:pt x="4144" y="6192"/>
                  </a:cubicBezTo>
                  <a:lnTo>
                    <a:pt x="4216" y="5549"/>
                  </a:lnTo>
                  <a:lnTo>
                    <a:pt x="4716" y="5954"/>
                  </a:lnTo>
                  <a:cubicBezTo>
                    <a:pt x="4783" y="5999"/>
                    <a:pt x="4862" y="6023"/>
                    <a:pt x="4938" y="6023"/>
                  </a:cubicBezTo>
                  <a:cubicBezTo>
                    <a:pt x="5023" y="6023"/>
                    <a:pt x="5106" y="5993"/>
                    <a:pt x="5169" y="5930"/>
                  </a:cubicBezTo>
                  <a:lnTo>
                    <a:pt x="5931" y="5144"/>
                  </a:lnTo>
                  <a:cubicBezTo>
                    <a:pt x="6073" y="5025"/>
                    <a:pt x="6073" y="4835"/>
                    <a:pt x="5954" y="4692"/>
                  </a:cubicBezTo>
                  <a:lnTo>
                    <a:pt x="5573" y="4192"/>
                  </a:lnTo>
                  <a:lnTo>
                    <a:pt x="6193" y="4120"/>
                  </a:lnTo>
                  <a:cubicBezTo>
                    <a:pt x="6383" y="4120"/>
                    <a:pt x="6502" y="3977"/>
                    <a:pt x="6502" y="3787"/>
                  </a:cubicBezTo>
                  <a:lnTo>
                    <a:pt x="6502" y="2715"/>
                  </a:lnTo>
                  <a:cubicBezTo>
                    <a:pt x="6502" y="2525"/>
                    <a:pt x="6383" y="2382"/>
                    <a:pt x="6193" y="2382"/>
                  </a:cubicBezTo>
                  <a:lnTo>
                    <a:pt x="5550" y="2310"/>
                  </a:lnTo>
                  <a:lnTo>
                    <a:pt x="5954" y="1786"/>
                  </a:lnTo>
                  <a:cubicBezTo>
                    <a:pt x="6073" y="1667"/>
                    <a:pt x="6050" y="1453"/>
                    <a:pt x="5931" y="1334"/>
                  </a:cubicBezTo>
                  <a:lnTo>
                    <a:pt x="5169" y="572"/>
                  </a:lnTo>
                  <a:cubicBezTo>
                    <a:pt x="5090" y="506"/>
                    <a:pt x="4997" y="470"/>
                    <a:pt x="4910" y="470"/>
                  </a:cubicBezTo>
                  <a:cubicBezTo>
                    <a:pt x="4838" y="470"/>
                    <a:pt x="4770" y="494"/>
                    <a:pt x="4716" y="548"/>
                  </a:cubicBezTo>
                  <a:lnTo>
                    <a:pt x="4216" y="953"/>
                  </a:lnTo>
                  <a:lnTo>
                    <a:pt x="4144" y="310"/>
                  </a:lnTo>
                  <a:cubicBezTo>
                    <a:pt x="4121" y="143"/>
                    <a:pt x="3978" y="0"/>
                    <a:pt x="3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95;p70">
              <a:extLst>
                <a:ext uri="{FF2B5EF4-FFF2-40B4-BE49-F238E27FC236}">
                  <a16:creationId xmlns:a16="http://schemas.microsoft.com/office/drawing/2014/main" id="{189007DB-3967-4FB0-B383-99C24D147350}"/>
                </a:ext>
              </a:extLst>
            </p:cNvPr>
            <p:cNvSpPr/>
            <p:nvPr/>
          </p:nvSpPr>
          <p:spPr>
            <a:xfrm>
              <a:off x="4188874" y="2924023"/>
              <a:ext cx="232528" cy="228558"/>
            </a:xfrm>
            <a:custGeom>
              <a:avLst/>
              <a:gdLst/>
              <a:ahLst/>
              <a:cxnLst/>
              <a:rect l="l" t="t" r="r" b="b"/>
              <a:pathLst>
                <a:path w="6502" h="6391" extrusionOk="0">
                  <a:moveTo>
                    <a:pt x="3263" y="2178"/>
                  </a:moveTo>
                  <a:cubicBezTo>
                    <a:pt x="3659" y="2178"/>
                    <a:pt x="4032" y="2423"/>
                    <a:pt x="4192" y="2814"/>
                  </a:cubicBezTo>
                  <a:cubicBezTo>
                    <a:pt x="4406" y="3338"/>
                    <a:pt x="4168" y="3934"/>
                    <a:pt x="3644" y="4148"/>
                  </a:cubicBezTo>
                  <a:cubicBezTo>
                    <a:pt x="3514" y="4201"/>
                    <a:pt x="3379" y="4226"/>
                    <a:pt x="3247" y="4226"/>
                  </a:cubicBezTo>
                  <a:cubicBezTo>
                    <a:pt x="2846" y="4226"/>
                    <a:pt x="2466" y="3994"/>
                    <a:pt x="2287" y="3600"/>
                  </a:cubicBezTo>
                  <a:cubicBezTo>
                    <a:pt x="2072" y="3076"/>
                    <a:pt x="2334" y="2481"/>
                    <a:pt x="2858" y="2267"/>
                  </a:cubicBezTo>
                  <a:cubicBezTo>
                    <a:pt x="2991" y="2206"/>
                    <a:pt x="3128" y="2178"/>
                    <a:pt x="3263" y="2178"/>
                  </a:cubicBezTo>
                  <a:close/>
                  <a:moveTo>
                    <a:pt x="2633" y="0"/>
                  </a:moveTo>
                  <a:cubicBezTo>
                    <a:pt x="2590" y="0"/>
                    <a:pt x="2546" y="9"/>
                    <a:pt x="2501" y="28"/>
                  </a:cubicBezTo>
                  <a:lnTo>
                    <a:pt x="1501" y="433"/>
                  </a:lnTo>
                  <a:cubicBezTo>
                    <a:pt x="1334" y="504"/>
                    <a:pt x="1262" y="695"/>
                    <a:pt x="1310" y="862"/>
                  </a:cubicBezTo>
                  <a:lnTo>
                    <a:pt x="1477" y="1457"/>
                  </a:lnTo>
                  <a:lnTo>
                    <a:pt x="1477" y="1457"/>
                  </a:lnTo>
                  <a:lnTo>
                    <a:pt x="881" y="1290"/>
                  </a:lnTo>
                  <a:cubicBezTo>
                    <a:pt x="852" y="1282"/>
                    <a:pt x="822" y="1278"/>
                    <a:pt x="791" y="1278"/>
                  </a:cubicBezTo>
                  <a:cubicBezTo>
                    <a:pt x="651" y="1278"/>
                    <a:pt x="512" y="1363"/>
                    <a:pt x="453" y="1481"/>
                  </a:cubicBezTo>
                  <a:lnTo>
                    <a:pt x="48" y="2481"/>
                  </a:lnTo>
                  <a:cubicBezTo>
                    <a:pt x="0" y="2648"/>
                    <a:pt x="48" y="2838"/>
                    <a:pt x="215" y="2910"/>
                  </a:cubicBezTo>
                  <a:lnTo>
                    <a:pt x="762" y="3219"/>
                  </a:lnTo>
                  <a:lnTo>
                    <a:pt x="215" y="3505"/>
                  </a:lnTo>
                  <a:cubicBezTo>
                    <a:pt x="48" y="3600"/>
                    <a:pt x="0" y="3791"/>
                    <a:pt x="72" y="3934"/>
                  </a:cubicBezTo>
                  <a:lnTo>
                    <a:pt x="477" y="4934"/>
                  </a:lnTo>
                  <a:cubicBezTo>
                    <a:pt x="533" y="5066"/>
                    <a:pt x="651" y="5139"/>
                    <a:pt x="780" y="5139"/>
                  </a:cubicBezTo>
                  <a:cubicBezTo>
                    <a:pt x="813" y="5139"/>
                    <a:pt x="847" y="5134"/>
                    <a:pt x="881" y="5124"/>
                  </a:cubicBezTo>
                  <a:lnTo>
                    <a:pt x="1501" y="4958"/>
                  </a:lnTo>
                  <a:lnTo>
                    <a:pt x="1334" y="5553"/>
                  </a:lnTo>
                  <a:cubicBezTo>
                    <a:pt x="1286" y="5720"/>
                    <a:pt x="1358" y="5910"/>
                    <a:pt x="1524" y="5958"/>
                  </a:cubicBezTo>
                  <a:lnTo>
                    <a:pt x="2525" y="6363"/>
                  </a:lnTo>
                  <a:cubicBezTo>
                    <a:pt x="2569" y="6382"/>
                    <a:pt x="2614" y="6391"/>
                    <a:pt x="2657" y="6391"/>
                  </a:cubicBezTo>
                  <a:cubicBezTo>
                    <a:pt x="2776" y="6391"/>
                    <a:pt x="2884" y="6324"/>
                    <a:pt x="2953" y="6220"/>
                  </a:cubicBezTo>
                  <a:lnTo>
                    <a:pt x="3263" y="5672"/>
                  </a:lnTo>
                  <a:lnTo>
                    <a:pt x="3549" y="6220"/>
                  </a:lnTo>
                  <a:cubicBezTo>
                    <a:pt x="3618" y="6324"/>
                    <a:pt x="3739" y="6391"/>
                    <a:pt x="3855" y="6391"/>
                  </a:cubicBezTo>
                  <a:cubicBezTo>
                    <a:pt x="3897" y="6391"/>
                    <a:pt x="3939" y="6382"/>
                    <a:pt x="3977" y="6363"/>
                  </a:cubicBezTo>
                  <a:lnTo>
                    <a:pt x="4978" y="5958"/>
                  </a:lnTo>
                  <a:cubicBezTo>
                    <a:pt x="5144" y="5886"/>
                    <a:pt x="5216" y="5720"/>
                    <a:pt x="5168" y="5553"/>
                  </a:cubicBezTo>
                  <a:lnTo>
                    <a:pt x="5001" y="4934"/>
                  </a:lnTo>
                  <a:lnTo>
                    <a:pt x="5621" y="5101"/>
                  </a:lnTo>
                  <a:cubicBezTo>
                    <a:pt x="5655" y="5110"/>
                    <a:pt x="5689" y="5115"/>
                    <a:pt x="5722" y="5115"/>
                  </a:cubicBezTo>
                  <a:cubicBezTo>
                    <a:pt x="5851" y="5115"/>
                    <a:pt x="5969" y="5043"/>
                    <a:pt x="6025" y="4910"/>
                  </a:cubicBezTo>
                  <a:lnTo>
                    <a:pt x="6430" y="3910"/>
                  </a:lnTo>
                  <a:cubicBezTo>
                    <a:pt x="6502" y="3767"/>
                    <a:pt x="6430" y="3576"/>
                    <a:pt x="6287" y="3481"/>
                  </a:cubicBezTo>
                  <a:lnTo>
                    <a:pt x="5716" y="3195"/>
                  </a:lnTo>
                  <a:lnTo>
                    <a:pt x="6264" y="2886"/>
                  </a:lnTo>
                  <a:cubicBezTo>
                    <a:pt x="6430" y="2814"/>
                    <a:pt x="6502" y="2624"/>
                    <a:pt x="6430" y="2457"/>
                  </a:cubicBezTo>
                  <a:lnTo>
                    <a:pt x="6002" y="1481"/>
                  </a:lnTo>
                  <a:cubicBezTo>
                    <a:pt x="5962" y="1343"/>
                    <a:pt x="5825" y="1254"/>
                    <a:pt x="5685" y="1254"/>
                  </a:cubicBezTo>
                  <a:cubicBezTo>
                    <a:pt x="5656" y="1254"/>
                    <a:pt x="5626" y="1258"/>
                    <a:pt x="5597" y="1266"/>
                  </a:cubicBezTo>
                  <a:lnTo>
                    <a:pt x="4978" y="1457"/>
                  </a:lnTo>
                  <a:lnTo>
                    <a:pt x="5168" y="838"/>
                  </a:lnTo>
                  <a:cubicBezTo>
                    <a:pt x="5216" y="671"/>
                    <a:pt x="5120" y="504"/>
                    <a:pt x="4954" y="433"/>
                  </a:cubicBezTo>
                  <a:lnTo>
                    <a:pt x="3954" y="28"/>
                  </a:lnTo>
                  <a:cubicBezTo>
                    <a:pt x="3915" y="9"/>
                    <a:pt x="3874" y="0"/>
                    <a:pt x="3831" y="0"/>
                  </a:cubicBezTo>
                  <a:cubicBezTo>
                    <a:pt x="3715" y="0"/>
                    <a:pt x="3595" y="66"/>
                    <a:pt x="3525" y="171"/>
                  </a:cubicBezTo>
                  <a:lnTo>
                    <a:pt x="3239" y="719"/>
                  </a:lnTo>
                  <a:lnTo>
                    <a:pt x="2929" y="171"/>
                  </a:lnTo>
                  <a:cubicBezTo>
                    <a:pt x="2860" y="66"/>
                    <a:pt x="2752" y="0"/>
                    <a:pt x="2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96;p70">
              <a:extLst>
                <a:ext uri="{FF2B5EF4-FFF2-40B4-BE49-F238E27FC236}">
                  <a16:creationId xmlns:a16="http://schemas.microsoft.com/office/drawing/2014/main" id="{180D5AD8-3E1C-4CBC-AAB8-3AF2AB51E3A7}"/>
                </a:ext>
              </a:extLst>
            </p:cNvPr>
            <p:cNvSpPr/>
            <p:nvPr/>
          </p:nvSpPr>
          <p:spPr>
            <a:xfrm>
              <a:off x="4258721" y="2773064"/>
              <a:ext cx="105642" cy="119626"/>
            </a:xfrm>
            <a:custGeom>
              <a:avLst/>
              <a:gdLst/>
              <a:ahLst/>
              <a:cxnLst/>
              <a:rect l="l" t="t" r="r" b="b"/>
              <a:pathLst>
                <a:path w="2954" h="3345" extrusionOk="0">
                  <a:moveTo>
                    <a:pt x="900" y="1"/>
                  </a:moveTo>
                  <a:cubicBezTo>
                    <a:pt x="796" y="1"/>
                    <a:pt x="691" y="43"/>
                    <a:pt x="619" y="129"/>
                  </a:cubicBezTo>
                  <a:lnTo>
                    <a:pt x="119" y="820"/>
                  </a:lnTo>
                  <a:cubicBezTo>
                    <a:pt x="0" y="963"/>
                    <a:pt x="24" y="1153"/>
                    <a:pt x="143" y="1272"/>
                  </a:cubicBezTo>
                  <a:lnTo>
                    <a:pt x="715" y="1820"/>
                  </a:lnTo>
                  <a:cubicBezTo>
                    <a:pt x="774" y="1891"/>
                    <a:pt x="857" y="1927"/>
                    <a:pt x="944" y="1927"/>
                  </a:cubicBezTo>
                  <a:cubicBezTo>
                    <a:pt x="1030" y="1927"/>
                    <a:pt x="1119" y="1891"/>
                    <a:pt x="1191" y="1820"/>
                  </a:cubicBezTo>
                  <a:cubicBezTo>
                    <a:pt x="1310" y="1701"/>
                    <a:pt x="1310" y="1487"/>
                    <a:pt x="1191" y="1344"/>
                  </a:cubicBezTo>
                  <a:lnTo>
                    <a:pt x="1119" y="1272"/>
                  </a:lnTo>
                  <a:lnTo>
                    <a:pt x="1119" y="1272"/>
                  </a:lnTo>
                  <a:cubicBezTo>
                    <a:pt x="1358" y="1320"/>
                    <a:pt x="1596" y="1439"/>
                    <a:pt x="1786" y="1606"/>
                  </a:cubicBezTo>
                  <a:cubicBezTo>
                    <a:pt x="2120" y="1939"/>
                    <a:pt x="2215" y="2439"/>
                    <a:pt x="2048" y="2892"/>
                  </a:cubicBezTo>
                  <a:cubicBezTo>
                    <a:pt x="1977" y="3058"/>
                    <a:pt x="2072" y="3249"/>
                    <a:pt x="2239" y="3320"/>
                  </a:cubicBezTo>
                  <a:cubicBezTo>
                    <a:pt x="2282" y="3337"/>
                    <a:pt x="2326" y="3344"/>
                    <a:pt x="2368" y="3344"/>
                  </a:cubicBezTo>
                  <a:cubicBezTo>
                    <a:pt x="2510" y="3344"/>
                    <a:pt x="2636" y="3258"/>
                    <a:pt x="2691" y="3130"/>
                  </a:cubicBezTo>
                  <a:cubicBezTo>
                    <a:pt x="2953" y="2439"/>
                    <a:pt x="2786" y="1653"/>
                    <a:pt x="2262" y="1129"/>
                  </a:cubicBezTo>
                  <a:cubicBezTo>
                    <a:pt x="1953" y="820"/>
                    <a:pt x="1548" y="629"/>
                    <a:pt x="1143" y="605"/>
                  </a:cubicBezTo>
                  <a:lnTo>
                    <a:pt x="1167" y="534"/>
                  </a:lnTo>
                  <a:cubicBezTo>
                    <a:pt x="1286" y="391"/>
                    <a:pt x="1262" y="177"/>
                    <a:pt x="1096" y="58"/>
                  </a:cubicBezTo>
                  <a:cubicBezTo>
                    <a:pt x="1038" y="20"/>
                    <a:pt x="97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97;p70">
              <a:extLst>
                <a:ext uri="{FF2B5EF4-FFF2-40B4-BE49-F238E27FC236}">
                  <a16:creationId xmlns:a16="http://schemas.microsoft.com/office/drawing/2014/main" id="{F35229FF-791C-4701-98B5-74F20D44FBFC}"/>
                </a:ext>
              </a:extLst>
            </p:cNvPr>
            <p:cNvSpPr/>
            <p:nvPr/>
          </p:nvSpPr>
          <p:spPr>
            <a:xfrm>
              <a:off x="4061949" y="2989757"/>
              <a:ext cx="105642" cy="119947"/>
            </a:xfrm>
            <a:custGeom>
              <a:avLst/>
              <a:gdLst/>
              <a:ahLst/>
              <a:cxnLst/>
              <a:rect l="l" t="t" r="r" b="b"/>
              <a:pathLst>
                <a:path w="2954" h="3354" extrusionOk="0">
                  <a:moveTo>
                    <a:pt x="588" y="0"/>
                  </a:moveTo>
                  <a:cubicBezTo>
                    <a:pt x="445" y="0"/>
                    <a:pt x="318" y="90"/>
                    <a:pt x="263" y="238"/>
                  </a:cubicBezTo>
                  <a:cubicBezTo>
                    <a:pt x="1" y="905"/>
                    <a:pt x="168" y="1691"/>
                    <a:pt x="692" y="2215"/>
                  </a:cubicBezTo>
                  <a:cubicBezTo>
                    <a:pt x="1001" y="2524"/>
                    <a:pt x="1406" y="2715"/>
                    <a:pt x="1835" y="2762"/>
                  </a:cubicBezTo>
                  <a:lnTo>
                    <a:pt x="1787" y="2810"/>
                  </a:lnTo>
                  <a:cubicBezTo>
                    <a:pt x="1668" y="2953"/>
                    <a:pt x="1692" y="3167"/>
                    <a:pt x="1858" y="3286"/>
                  </a:cubicBezTo>
                  <a:cubicBezTo>
                    <a:pt x="1914" y="3333"/>
                    <a:pt x="1981" y="3354"/>
                    <a:pt x="2048" y="3354"/>
                  </a:cubicBezTo>
                  <a:cubicBezTo>
                    <a:pt x="2154" y="3354"/>
                    <a:pt x="2262" y="3302"/>
                    <a:pt x="2335" y="3215"/>
                  </a:cubicBezTo>
                  <a:lnTo>
                    <a:pt x="2835" y="2524"/>
                  </a:lnTo>
                  <a:cubicBezTo>
                    <a:pt x="2954" y="2381"/>
                    <a:pt x="2930" y="2215"/>
                    <a:pt x="2811" y="2096"/>
                  </a:cubicBezTo>
                  <a:lnTo>
                    <a:pt x="2263" y="1524"/>
                  </a:lnTo>
                  <a:cubicBezTo>
                    <a:pt x="2192" y="1465"/>
                    <a:pt x="2103" y="1435"/>
                    <a:pt x="2013" y="1435"/>
                  </a:cubicBezTo>
                  <a:cubicBezTo>
                    <a:pt x="1924" y="1435"/>
                    <a:pt x="1835" y="1465"/>
                    <a:pt x="1763" y="1524"/>
                  </a:cubicBezTo>
                  <a:cubicBezTo>
                    <a:pt x="1644" y="1667"/>
                    <a:pt x="1644" y="1881"/>
                    <a:pt x="1763" y="2000"/>
                  </a:cubicBezTo>
                  <a:lnTo>
                    <a:pt x="1835" y="2072"/>
                  </a:lnTo>
                  <a:cubicBezTo>
                    <a:pt x="1597" y="2024"/>
                    <a:pt x="1358" y="1929"/>
                    <a:pt x="1168" y="1738"/>
                  </a:cubicBezTo>
                  <a:cubicBezTo>
                    <a:pt x="834" y="1405"/>
                    <a:pt x="739" y="905"/>
                    <a:pt x="906" y="476"/>
                  </a:cubicBezTo>
                  <a:cubicBezTo>
                    <a:pt x="977" y="286"/>
                    <a:pt x="882" y="95"/>
                    <a:pt x="715" y="24"/>
                  </a:cubicBezTo>
                  <a:cubicBezTo>
                    <a:pt x="672" y="8"/>
                    <a:pt x="630" y="0"/>
                    <a:pt x="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647;p70">
            <a:extLst>
              <a:ext uri="{FF2B5EF4-FFF2-40B4-BE49-F238E27FC236}">
                <a16:creationId xmlns:a16="http://schemas.microsoft.com/office/drawing/2014/main" id="{4FF20C66-E779-4900-B4D1-138770EA2104}"/>
              </a:ext>
            </a:extLst>
          </p:cNvPr>
          <p:cNvGrpSpPr/>
          <p:nvPr/>
        </p:nvGrpSpPr>
        <p:grpSpPr>
          <a:xfrm>
            <a:off x="5979448" y="3268757"/>
            <a:ext cx="640037" cy="631033"/>
            <a:chOff x="7552205" y="3407083"/>
            <a:chExt cx="411420" cy="416501"/>
          </a:xfrm>
        </p:grpSpPr>
        <p:sp>
          <p:nvSpPr>
            <p:cNvPr id="84" name="Google Shape;4648;p70">
              <a:extLst>
                <a:ext uri="{FF2B5EF4-FFF2-40B4-BE49-F238E27FC236}">
                  <a16:creationId xmlns:a16="http://schemas.microsoft.com/office/drawing/2014/main" id="{0F537890-4F43-4501-A852-7EC5BC20EB4E}"/>
                </a:ext>
              </a:extLst>
            </p:cNvPr>
            <p:cNvSpPr/>
            <p:nvPr/>
          </p:nvSpPr>
          <p:spPr>
            <a:xfrm>
              <a:off x="7625449" y="3674489"/>
              <a:ext cx="24748" cy="24748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49;p70">
              <a:extLst>
                <a:ext uri="{FF2B5EF4-FFF2-40B4-BE49-F238E27FC236}">
                  <a16:creationId xmlns:a16="http://schemas.microsoft.com/office/drawing/2014/main" id="{46B1F598-4539-4363-A089-52CB101123E8}"/>
                </a:ext>
              </a:extLst>
            </p:cNvPr>
            <p:cNvSpPr/>
            <p:nvPr/>
          </p:nvSpPr>
          <p:spPr>
            <a:xfrm>
              <a:off x="7552205" y="3407083"/>
              <a:ext cx="317714" cy="416490"/>
            </a:xfrm>
            <a:custGeom>
              <a:avLst/>
              <a:gdLst/>
              <a:ahLst/>
              <a:cxnLst/>
              <a:rect l="l" t="t" r="r" b="b"/>
              <a:pathLst>
                <a:path w="8884" h="11646" extrusionOk="0">
                  <a:moveTo>
                    <a:pt x="2049" y="2024"/>
                  </a:moveTo>
                  <a:lnTo>
                    <a:pt x="2049" y="2715"/>
                  </a:lnTo>
                  <a:lnTo>
                    <a:pt x="2739" y="2715"/>
                  </a:lnTo>
                  <a:lnTo>
                    <a:pt x="2739" y="2024"/>
                  </a:lnTo>
                  <a:close/>
                  <a:moveTo>
                    <a:pt x="3073" y="1334"/>
                  </a:moveTo>
                  <a:cubicBezTo>
                    <a:pt x="3263" y="1334"/>
                    <a:pt x="3430" y="1500"/>
                    <a:pt x="3430" y="1691"/>
                  </a:cubicBezTo>
                  <a:lnTo>
                    <a:pt x="3430" y="3048"/>
                  </a:lnTo>
                  <a:cubicBezTo>
                    <a:pt x="3430" y="3239"/>
                    <a:pt x="3263" y="3382"/>
                    <a:pt x="3073" y="3382"/>
                  </a:cubicBezTo>
                  <a:lnTo>
                    <a:pt x="1715" y="3382"/>
                  </a:lnTo>
                  <a:cubicBezTo>
                    <a:pt x="1525" y="3382"/>
                    <a:pt x="1358" y="3239"/>
                    <a:pt x="1358" y="3048"/>
                  </a:cubicBezTo>
                  <a:lnTo>
                    <a:pt x="1358" y="1691"/>
                  </a:lnTo>
                  <a:cubicBezTo>
                    <a:pt x="1358" y="1500"/>
                    <a:pt x="1525" y="1334"/>
                    <a:pt x="1715" y="1334"/>
                  </a:cubicBezTo>
                  <a:close/>
                  <a:moveTo>
                    <a:pt x="2049" y="4763"/>
                  </a:moveTo>
                  <a:lnTo>
                    <a:pt x="2049" y="5430"/>
                  </a:lnTo>
                  <a:lnTo>
                    <a:pt x="2739" y="5430"/>
                  </a:lnTo>
                  <a:lnTo>
                    <a:pt x="2739" y="4763"/>
                  </a:lnTo>
                  <a:close/>
                  <a:moveTo>
                    <a:pt x="3073" y="4072"/>
                  </a:moveTo>
                  <a:cubicBezTo>
                    <a:pt x="3263" y="4072"/>
                    <a:pt x="3430" y="4215"/>
                    <a:pt x="3430" y="4406"/>
                  </a:cubicBezTo>
                  <a:lnTo>
                    <a:pt x="3430" y="5787"/>
                  </a:lnTo>
                  <a:cubicBezTo>
                    <a:pt x="3430" y="5954"/>
                    <a:pt x="3263" y="6120"/>
                    <a:pt x="3073" y="6120"/>
                  </a:cubicBezTo>
                  <a:lnTo>
                    <a:pt x="1715" y="6120"/>
                  </a:lnTo>
                  <a:cubicBezTo>
                    <a:pt x="1525" y="6120"/>
                    <a:pt x="1358" y="5977"/>
                    <a:pt x="1358" y="5787"/>
                  </a:cubicBezTo>
                  <a:lnTo>
                    <a:pt x="1358" y="4406"/>
                  </a:lnTo>
                  <a:cubicBezTo>
                    <a:pt x="1358" y="4215"/>
                    <a:pt x="1525" y="4072"/>
                    <a:pt x="1715" y="4072"/>
                  </a:cubicBezTo>
                  <a:close/>
                  <a:moveTo>
                    <a:pt x="3073" y="6811"/>
                  </a:moveTo>
                  <a:cubicBezTo>
                    <a:pt x="3263" y="6811"/>
                    <a:pt x="3430" y="6954"/>
                    <a:pt x="3430" y="7144"/>
                  </a:cubicBezTo>
                  <a:lnTo>
                    <a:pt x="3430" y="8502"/>
                  </a:lnTo>
                  <a:cubicBezTo>
                    <a:pt x="3430" y="8692"/>
                    <a:pt x="3263" y="8859"/>
                    <a:pt x="3073" y="8859"/>
                  </a:cubicBezTo>
                  <a:lnTo>
                    <a:pt x="1715" y="8859"/>
                  </a:lnTo>
                  <a:cubicBezTo>
                    <a:pt x="1525" y="8859"/>
                    <a:pt x="1358" y="8692"/>
                    <a:pt x="1358" y="8502"/>
                  </a:cubicBezTo>
                  <a:lnTo>
                    <a:pt x="1358" y="7144"/>
                  </a:lnTo>
                  <a:cubicBezTo>
                    <a:pt x="1358" y="6954"/>
                    <a:pt x="1525" y="6811"/>
                    <a:pt x="1715" y="6811"/>
                  </a:cubicBezTo>
                  <a:close/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11312"/>
                  </a:lnTo>
                  <a:cubicBezTo>
                    <a:pt x="1" y="11502"/>
                    <a:pt x="167" y="11645"/>
                    <a:pt x="334" y="11645"/>
                  </a:cubicBezTo>
                  <a:lnTo>
                    <a:pt x="5692" y="11645"/>
                  </a:lnTo>
                  <a:lnTo>
                    <a:pt x="5692" y="8788"/>
                  </a:lnTo>
                  <a:cubicBezTo>
                    <a:pt x="5692" y="8597"/>
                    <a:pt x="5835" y="8430"/>
                    <a:pt x="6026" y="8430"/>
                  </a:cubicBezTo>
                  <a:lnTo>
                    <a:pt x="8884" y="8430"/>
                  </a:lnTo>
                  <a:lnTo>
                    <a:pt x="8884" y="8049"/>
                  </a:lnTo>
                  <a:lnTo>
                    <a:pt x="8860" y="8049"/>
                  </a:lnTo>
                  <a:cubicBezTo>
                    <a:pt x="8693" y="8049"/>
                    <a:pt x="8502" y="8002"/>
                    <a:pt x="8360" y="7906"/>
                  </a:cubicBezTo>
                  <a:cubicBezTo>
                    <a:pt x="7717" y="7549"/>
                    <a:pt x="7169" y="7049"/>
                    <a:pt x="6716" y="6478"/>
                  </a:cubicBezTo>
                  <a:cubicBezTo>
                    <a:pt x="6288" y="5882"/>
                    <a:pt x="5978" y="5192"/>
                    <a:pt x="5788" y="4453"/>
                  </a:cubicBezTo>
                  <a:cubicBezTo>
                    <a:pt x="5526" y="3358"/>
                    <a:pt x="5621" y="2453"/>
                    <a:pt x="5621" y="2358"/>
                  </a:cubicBezTo>
                  <a:cubicBezTo>
                    <a:pt x="5692" y="1905"/>
                    <a:pt x="6050" y="1548"/>
                    <a:pt x="6526" y="1500"/>
                  </a:cubicBezTo>
                  <a:cubicBezTo>
                    <a:pt x="6669" y="1476"/>
                    <a:pt x="7121" y="1405"/>
                    <a:pt x="7407" y="1262"/>
                  </a:cubicBezTo>
                  <a:cubicBezTo>
                    <a:pt x="7812" y="1072"/>
                    <a:pt x="8098" y="762"/>
                    <a:pt x="8098" y="738"/>
                  </a:cubicBezTo>
                  <a:cubicBezTo>
                    <a:pt x="8288" y="524"/>
                    <a:pt x="8574" y="405"/>
                    <a:pt x="8884" y="405"/>
                  </a:cubicBezTo>
                  <a:lnTo>
                    <a:pt x="8884" y="333"/>
                  </a:lnTo>
                  <a:cubicBezTo>
                    <a:pt x="8884" y="143"/>
                    <a:pt x="8741" y="0"/>
                    <a:pt x="8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50;p70">
              <a:extLst>
                <a:ext uri="{FF2B5EF4-FFF2-40B4-BE49-F238E27FC236}">
                  <a16:creationId xmlns:a16="http://schemas.microsoft.com/office/drawing/2014/main" id="{E9FAA7C3-AC48-4486-9360-7C6040D76FBA}"/>
                </a:ext>
              </a:extLst>
            </p:cNvPr>
            <p:cNvSpPr/>
            <p:nvPr/>
          </p:nvSpPr>
          <p:spPr>
            <a:xfrm>
              <a:off x="7779627" y="3733248"/>
              <a:ext cx="90300" cy="90336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51;p70">
              <a:extLst>
                <a:ext uri="{FF2B5EF4-FFF2-40B4-BE49-F238E27FC236}">
                  <a16:creationId xmlns:a16="http://schemas.microsoft.com/office/drawing/2014/main" id="{3E94EAC8-96AE-471E-90AF-9C1935A07414}"/>
                </a:ext>
              </a:extLst>
            </p:cNvPr>
            <p:cNvSpPr/>
            <p:nvPr/>
          </p:nvSpPr>
          <p:spPr>
            <a:xfrm>
              <a:off x="7774513" y="3445815"/>
              <a:ext cx="189112" cy="224875"/>
            </a:xfrm>
            <a:custGeom>
              <a:avLst/>
              <a:gdLst/>
              <a:ahLst/>
              <a:cxnLst/>
              <a:rect l="l" t="t" r="r" b="b"/>
              <a:pathLst>
                <a:path w="5288" h="6288" extrusionOk="0">
                  <a:moveTo>
                    <a:pt x="3847" y="2060"/>
                  </a:moveTo>
                  <a:cubicBezTo>
                    <a:pt x="3926" y="2060"/>
                    <a:pt x="4007" y="2090"/>
                    <a:pt x="4073" y="2156"/>
                  </a:cubicBezTo>
                  <a:cubicBezTo>
                    <a:pt x="4215" y="2275"/>
                    <a:pt x="4239" y="2489"/>
                    <a:pt x="4120" y="2632"/>
                  </a:cubicBezTo>
                  <a:lnTo>
                    <a:pt x="2834" y="4109"/>
                  </a:lnTo>
                  <a:cubicBezTo>
                    <a:pt x="2770" y="4186"/>
                    <a:pt x="2670" y="4228"/>
                    <a:pt x="2570" y="4228"/>
                  </a:cubicBezTo>
                  <a:cubicBezTo>
                    <a:pt x="2485" y="4228"/>
                    <a:pt x="2400" y="4198"/>
                    <a:pt x="2334" y="4132"/>
                  </a:cubicBezTo>
                  <a:lnTo>
                    <a:pt x="1501" y="3299"/>
                  </a:lnTo>
                  <a:cubicBezTo>
                    <a:pt x="1358" y="3156"/>
                    <a:pt x="1358" y="2942"/>
                    <a:pt x="1501" y="2799"/>
                  </a:cubicBezTo>
                  <a:cubicBezTo>
                    <a:pt x="1572" y="2739"/>
                    <a:pt x="1661" y="2709"/>
                    <a:pt x="1748" y="2709"/>
                  </a:cubicBezTo>
                  <a:cubicBezTo>
                    <a:pt x="1834" y="2709"/>
                    <a:pt x="1917" y="2739"/>
                    <a:pt x="1977" y="2799"/>
                  </a:cubicBezTo>
                  <a:lnTo>
                    <a:pt x="2572" y="3394"/>
                  </a:lnTo>
                  <a:lnTo>
                    <a:pt x="3596" y="2180"/>
                  </a:lnTo>
                  <a:cubicBezTo>
                    <a:pt x="3661" y="2102"/>
                    <a:pt x="3753" y="2060"/>
                    <a:pt x="3847" y="2060"/>
                  </a:cubicBezTo>
                  <a:close/>
                  <a:moveTo>
                    <a:pt x="2644" y="1"/>
                  </a:moveTo>
                  <a:cubicBezTo>
                    <a:pt x="2554" y="1"/>
                    <a:pt x="2465" y="36"/>
                    <a:pt x="2406" y="108"/>
                  </a:cubicBezTo>
                  <a:cubicBezTo>
                    <a:pt x="2406" y="132"/>
                    <a:pt x="2025" y="536"/>
                    <a:pt x="1501" y="798"/>
                  </a:cubicBezTo>
                  <a:cubicBezTo>
                    <a:pt x="1048" y="1013"/>
                    <a:pt x="381" y="1084"/>
                    <a:pt x="381" y="1084"/>
                  </a:cubicBezTo>
                  <a:cubicBezTo>
                    <a:pt x="215" y="1108"/>
                    <a:pt x="96" y="1227"/>
                    <a:pt x="96" y="1370"/>
                  </a:cubicBezTo>
                  <a:cubicBezTo>
                    <a:pt x="96" y="1394"/>
                    <a:pt x="0" y="2203"/>
                    <a:pt x="238" y="3204"/>
                  </a:cubicBezTo>
                  <a:cubicBezTo>
                    <a:pt x="572" y="4537"/>
                    <a:pt x="1334" y="5585"/>
                    <a:pt x="2477" y="6252"/>
                  </a:cubicBezTo>
                  <a:cubicBezTo>
                    <a:pt x="2525" y="6276"/>
                    <a:pt x="2578" y="6288"/>
                    <a:pt x="2632" y="6288"/>
                  </a:cubicBezTo>
                  <a:cubicBezTo>
                    <a:pt x="2685" y="6288"/>
                    <a:pt x="2739" y="6276"/>
                    <a:pt x="2787" y="6252"/>
                  </a:cubicBezTo>
                  <a:cubicBezTo>
                    <a:pt x="3930" y="5585"/>
                    <a:pt x="4716" y="4537"/>
                    <a:pt x="5049" y="3204"/>
                  </a:cubicBezTo>
                  <a:cubicBezTo>
                    <a:pt x="5287" y="2203"/>
                    <a:pt x="5192" y="1394"/>
                    <a:pt x="5192" y="1370"/>
                  </a:cubicBezTo>
                  <a:cubicBezTo>
                    <a:pt x="5168" y="1227"/>
                    <a:pt x="5049" y="1108"/>
                    <a:pt x="4906" y="1084"/>
                  </a:cubicBezTo>
                  <a:cubicBezTo>
                    <a:pt x="4906" y="1084"/>
                    <a:pt x="4239" y="1013"/>
                    <a:pt x="3787" y="798"/>
                  </a:cubicBezTo>
                  <a:cubicBezTo>
                    <a:pt x="3263" y="536"/>
                    <a:pt x="2882" y="132"/>
                    <a:pt x="2882" y="108"/>
                  </a:cubicBezTo>
                  <a:cubicBezTo>
                    <a:pt x="2822" y="36"/>
                    <a:pt x="2733" y="1"/>
                    <a:pt x="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57"/>
          <p:cNvSpPr txBox="1">
            <a:spLocks noGrp="1"/>
          </p:cNvSpPr>
          <p:nvPr>
            <p:ph type="title"/>
          </p:nvPr>
        </p:nvSpPr>
        <p:spPr>
          <a:xfrm>
            <a:off x="713100" y="2869949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PRIVACIDADE E PROTEÇÃO DE DADOS</a:t>
            </a:r>
            <a:endParaRPr dirty="0"/>
          </a:p>
        </p:txBody>
      </p:sp>
      <p:sp>
        <p:nvSpPr>
          <p:cNvPr id="3924" name="Google Shape;3924;p57"/>
          <p:cNvSpPr txBox="1">
            <a:spLocks noGrp="1"/>
          </p:cNvSpPr>
          <p:nvPr>
            <p:ph type="title" idx="2"/>
          </p:nvPr>
        </p:nvSpPr>
        <p:spPr>
          <a:xfrm>
            <a:off x="3132450" y="1408785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925" name="Google Shape;3925;p57"/>
          <p:cNvGrpSpPr/>
          <p:nvPr/>
        </p:nvGrpSpPr>
        <p:grpSpPr>
          <a:xfrm rot="5400000" flipH="1">
            <a:off x="5489296" y="55862"/>
            <a:ext cx="1823016" cy="296643"/>
            <a:chOff x="7857346" y="3902355"/>
            <a:chExt cx="1823016" cy="296643"/>
          </a:xfrm>
        </p:grpSpPr>
        <p:sp>
          <p:nvSpPr>
            <p:cNvPr id="3926" name="Google Shape;3926;p5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57"/>
          <p:cNvGrpSpPr/>
          <p:nvPr/>
        </p:nvGrpSpPr>
        <p:grpSpPr>
          <a:xfrm>
            <a:off x="1827567" y="1274816"/>
            <a:ext cx="1105976" cy="133969"/>
            <a:chOff x="8183182" y="663852"/>
            <a:chExt cx="1475028" cy="178673"/>
          </a:xfrm>
        </p:grpSpPr>
        <p:grpSp>
          <p:nvGrpSpPr>
            <p:cNvPr id="3933" name="Google Shape;3933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34" name="Google Shape;3934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45" name="Google Shape;3945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5" name="Google Shape;3955;p57"/>
          <p:cNvGrpSpPr/>
          <p:nvPr/>
        </p:nvGrpSpPr>
        <p:grpSpPr>
          <a:xfrm rot="5400000">
            <a:off x="2554975" y="4127250"/>
            <a:ext cx="98902" cy="553090"/>
            <a:chOff x="4898850" y="4820550"/>
            <a:chExt cx="98902" cy="553090"/>
          </a:xfrm>
        </p:grpSpPr>
        <p:sp>
          <p:nvSpPr>
            <p:cNvPr id="3956" name="Google Shape;3956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1" name="Google Shape;3961;p57"/>
          <p:cNvGrpSpPr/>
          <p:nvPr/>
        </p:nvGrpSpPr>
        <p:grpSpPr>
          <a:xfrm rot="5400000">
            <a:off x="4027600" y="367000"/>
            <a:ext cx="98902" cy="553090"/>
            <a:chOff x="4898850" y="4820550"/>
            <a:chExt cx="98902" cy="553090"/>
          </a:xfrm>
        </p:grpSpPr>
        <p:sp>
          <p:nvSpPr>
            <p:cNvPr id="3962" name="Google Shape;3962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PRIVACIDADE </a:t>
            </a:r>
            <a:r>
              <a:rPr lang="en" dirty="0">
                <a:solidFill>
                  <a:schemeClr val="accent2"/>
                </a:solidFill>
              </a:rPr>
              <a:t>VS.</a:t>
            </a:r>
            <a:r>
              <a:rPr lang="en" dirty="0"/>
              <a:t> PROTEÇÃO</a:t>
            </a:r>
            <a:endParaRPr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Privacidade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ideia de privacidade está sempre associada a clássica dualidade entre o que é público e o que é privado</a:t>
            </a:r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Proteção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7074" y="3299258"/>
            <a:ext cx="2822107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Capacidade do utilizador escolher quais os dados que deve fornecer e poder escolher o que é permitido fazer com eles. </a:t>
            </a:r>
            <a:endParaRPr dirty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746;p70">
            <a:extLst>
              <a:ext uri="{FF2B5EF4-FFF2-40B4-BE49-F238E27FC236}">
                <a16:creationId xmlns:a16="http://schemas.microsoft.com/office/drawing/2014/main" id="{E9696591-2468-43F9-BB81-25647FD6FB6A}"/>
              </a:ext>
            </a:extLst>
          </p:cNvPr>
          <p:cNvGrpSpPr/>
          <p:nvPr/>
        </p:nvGrpSpPr>
        <p:grpSpPr>
          <a:xfrm>
            <a:off x="2496794" y="1832171"/>
            <a:ext cx="709412" cy="651053"/>
            <a:chOff x="4003189" y="4131871"/>
            <a:chExt cx="416526" cy="372184"/>
          </a:xfrm>
        </p:grpSpPr>
        <p:sp>
          <p:nvSpPr>
            <p:cNvPr id="29" name="Google Shape;4747;p70">
              <a:extLst>
                <a:ext uri="{FF2B5EF4-FFF2-40B4-BE49-F238E27FC236}">
                  <a16:creationId xmlns:a16="http://schemas.microsoft.com/office/drawing/2014/main" id="{9BEB97EE-5665-46EF-BF24-85DD02FBB3BE}"/>
                </a:ext>
              </a:extLst>
            </p:cNvPr>
            <p:cNvSpPr/>
            <p:nvPr/>
          </p:nvSpPr>
          <p:spPr>
            <a:xfrm>
              <a:off x="4182902" y="4276642"/>
              <a:ext cx="66482" cy="40054"/>
            </a:xfrm>
            <a:custGeom>
              <a:avLst/>
              <a:gdLst/>
              <a:ahLst/>
              <a:cxnLst/>
              <a:rect l="l" t="t" r="r" b="b"/>
              <a:pathLst>
                <a:path w="1859" h="1120" extrusionOk="0">
                  <a:moveTo>
                    <a:pt x="929" y="0"/>
                  </a:moveTo>
                  <a:cubicBezTo>
                    <a:pt x="429" y="0"/>
                    <a:pt x="1" y="405"/>
                    <a:pt x="1" y="905"/>
                  </a:cubicBezTo>
                  <a:lnTo>
                    <a:pt x="1" y="1120"/>
                  </a:lnTo>
                  <a:lnTo>
                    <a:pt x="1858" y="1120"/>
                  </a:lnTo>
                  <a:lnTo>
                    <a:pt x="1858" y="905"/>
                  </a:lnTo>
                  <a:cubicBezTo>
                    <a:pt x="1858" y="405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8;p70">
              <a:extLst>
                <a:ext uri="{FF2B5EF4-FFF2-40B4-BE49-F238E27FC236}">
                  <a16:creationId xmlns:a16="http://schemas.microsoft.com/office/drawing/2014/main" id="{080F0009-6F04-406B-BED4-0432EDBD1B78}"/>
                </a:ext>
              </a:extLst>
            </p:cNvPr>
            <p:cNvSpPr/>
            <p:nvPr/>
          </p:nvSpPr>
          <p:spPr>
            <a:xfrm>
              <a:off x="4112232" y="4228111"/>
              <a:ext cx="207816" cy="275943"/>
            </a:xfrm>
            <a:custGeom>
              <a:avLst/>
              <a:gdLst/>
              <a:ahLst/>
              <a:cxnLst/>
              <a:rect l="l" t="t" r="r" b="b"/>
              <a:pathLst>
                <a:path w="5811" h="7716" extrusionOk="0">
                  <a:moveTo>
                    <a:pt x="2905" y="667"/>
                  </a:moveTo>
                  <a:cubicBezTo>
                    <a:pt x="3787" y="667"/>
                    <a:pt x="4501" y="1381"/>
                    <a:pt x="4501" y="2262"/>
                  </a:cubicBezTo>
                  <a:lnTo>
                    <a:pt x="4501" y="3167"/>
                  </a:lnTo>
                  <a:lnTo>
                    <a:pt x="1310" y="3167"/>
                  </a:lnTo>
                  <a:lnTo>
                    <a:pt x="1310" y="2262"/>
                  </a:lnTo>
                  <a:cubicBezTo>
                    <a:pt x="1310" y="1381"/>
                    <a:pt x="2024" y="667"/>
                    <a:pt x="2905" y="667"/>
                  </a:cubicBezTo>
                  <a:close/>
                  <a:moveTo>
                    <a:pt x="1548" y="5096"/>
                  </a:moveTo>
                  <a:cubicBezTo>
                    <a:pt x="1738" y="5096"/>
                    <a:pt x="1881" y="5263"/>
                    <a:pt x="1881" y="5430"/>
                  </a:cubicBezTo>
                  <a:cubicBezTo>
                    <a:pt x="1881" y="5620"/>
                    <a:pt x="1738" y="5787"/>
                    <a:pt x="1548" y="5787"/>
                  </a:cubicBezTo>
                  <a:cubicBezTo>
                    <a:pt x="1357" y="5787"/>
                    <a:pt x="1191" y="5620"/>
                    <a:pt x="1191" y="5430"/>
                  </a:cubicBezTo>
                  <a:cubicBezTo>
                    <a:pt x="1191" y="5263"/>
                    <a:pt x="1357" y="5096"/>
                    <a:pt x="1548" y="5096"/>
                  </a:cubicBezTo>
                  <a:close/>
                  <a:moveTo>
                    <a:pt x="2905" y="5096"/>
                  </a:moveTo>
                  <a:cubicBezTo>
                    <a:pt x="3096" y="5096"/>
                    <a:pt x="3239" y="5263"/>
                    <a:pt x="3239" y="5430"/>
                  </a:cubicBezTo>
                  <a:cubicBezTo>
                    <a:pt x="3239" y="5620"/>
                    <a:pt x="3096" y="5787"/>
                    <a:pt x="2905" y="5787"/>
                  </a:cubicBezTo>
                  <a:cubicBezTo>
                    <a:pt x="2715" y="5787"/>
                    <a:pt x="2572" y="5620"/>
                    <a:pt x="2572" y="5430"/>
                  </a:cubicBezTo>
                  <a:cubicBezTo>
                    <a:pt x="2572" y="5263"/>
                    <a:pt x="2715" y="5096"/>
                    <a:pt x="2905" y="5096"/>
                  </a:cubicBezTo>
                  <a:close/>
                  <a:moveTo>
                    <a:pt x="4263" y="5096"/>
                  </a:moveTo>
                  <a:cubicBezTo>
                    <a:pt x="4453" y="5096"/>
                    <a:pt x="4620" y="5263"/>
                    <a:pt x="4620" y="5430"/>
                  </a:cubicBezTo>
                  <a:cubicBezTo>
                    <a:pt x="4620" y="5620"/>
                    <a:pt x="4453" y="5787"/>
                    <a:pt x="4263" y="5787"/>
                  </a:cubicBezTo>
                  <a:cubicBezTo>
                    <a:pt x="4072" y="5787"/>
                    <a:pt x="3929" y="5620"/>
                    <a:pt x="3929" y="5430"/>
                  </a:cubicBezTo>
                  <a:cubicBezTo>
                    <a:pt x="3929" y="5263"/>
                    <a:pt x="4072" y="5096"/>
                    <a:pt x="4263" y="5096"/>
                  </a:cubicBezTo>
                  <a:close/>
                  <a:moveTo>
                    <a:pt x="2905" y="0"/>
                  </a:moveTo>
                  <a:cubicBezTo>
                    <a:pt x="1643" y="0"/>
                    <a:pt x="619" y="1024"/>
                    <a:pt x="619" y="2262"/>
                  </a:cubicBezTo>
                  <a:lnTo>
                    <a:pt x="619" y="3167"/>
                  </a:lnTo>
                  <a:lnTo>
                    <a:pt x="333" y="3167"/>
                  </a:lnTo>
                  <a:cubicBezTo>
                    <a:pt x="143" y="3167"/>
                    <a:pt x="0" y="3310"/>
                    <a:pt x="0" y="3501"/>
                  </a:cubicBezTo>
                  <a:lnTo>
                    <a:pt x="0" y="7382"/>
                  </a:lnTo>
                  <a:cubicBezTo>
                    <a:pt x="0" y="7573"/>
                    <a:pt x="143" y="7716"/>
                    <a:pt x="333" y="7716"/>
                  </a:cubicBezTo>
                  <a:lnTo>
                    <a:pt x="5477" y="7716"/>
                  </a:lnTo>
                  <a:cubicBezTo>
                    <a:pt x="5668" y="7716"/>
                    <a:pt x="5811" y="7573"/>
                    <a:pt x="5811" y="7382"/>
                  </a:cubicBezTo>
                  <a:lnTo>
                    <a:pt x="5811" y="3501"/>
                  </a:lnTo>
                  <a:cubicBezTo>
                    <a:pt x="5811" y="3310"/>
                    <a:pt x="5668" y="3167"/>
                    <a:pt x="5477" y="3167"/>
                  </a:cubicBezTo>
                  <a:lnTo>
                    <a:pt x="5192" y="3167"/>
                  </a:lnTo>
                  <a:lnTo>
                    <a:pt x="5192" y="2262"/>
                  </a:lnTo>
                  <a:cubicBezTo>
                    <a:pt x="5192" y="1024"/>
                    <a:pt x="4168" y="0"/>
                    <a:pt x="2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9;p70">
              <a:extLst>
                <a:ext uri="{FF2B5EF4-FFF2-40B4-BE49-F238E27FC236}">
                  <a16:creationId xmlns:a16="http://schemas.microsoft.com/office/drawing/2014/main" id="{521750CB-BE81-4EE4-8BF8-04F74E1CB34D}"/>
                </a:ext>
              </a:extLst>
            </p:cNvPr>
            <p:cNvSpPr/>
            <p:nvPr/>
          </p:nvSpPr>
          <p:spPr>
            <a:xfrm>
              <a:off x="4003189" y="4131871"/>
              <a:ext cx="416526" cy="241898"/>
            </a:xfrm>
            <a:custGeom>
              <a:avLst/>
              <a:gdLst/>
              <a:ahLst/>
              <a:cxnLst/>
              <a:rect l="l" t="t" r="r" b="b"/>
              <a:pathLst>
                <a:path w="11647" h="6764" extrusionOk="0">
                  <a:moveTo>
                    <a:pt x="5811" y="0"/>
                  </a:moveTo>
                  <a:cubicBezTo>
                    <a:pt x="5502" y="0"/>
                    <a:pt x="5216" y="48"/>
                    <a:pt x="4930" y="167"/>
                  </a:cubicBezTo>
                  <a:cubicBezTo>
                    <a:pt x="4335" y="405"/>
                    <a:pt x="3859" y="857"/>
                    <a:pt x="3597" y="1453"/>
                  </a:cubicBezTo>
                  <a:cubicBezTo>
                    <a:pt x="3406" y="1357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2" y="1810"/>
                    <a:pt x="1549" y="1977"/>
                    <a:pt x="1453" y="2167"/>
                  </a:cubicBezTo>
                  <a:cubicBezTo>
                    <a:pt x="1334" y="2429"/>
                    <a:pt x="1263" y="2715"/>
                    <a:pt x="1287" y="3024"/>
                  </a:cubicBezTo>
                  <a:cubicBezTo>
                    <a:pt x="596" y="3263"/>
                    <a:pt x="96" y="3882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882"/>
                    <a:pt x="858" y="6763"/>
                    <a:pt x="1930" y="6763"/>
                  </a:cubicBezTo>
                  <a:lnTo>
                    <a:pt x="2358" y="6763"/>
                  </a:lnTo>
                  <a:lnTo>
                    <a:pt x="2358" y="6192"/>
                  </a:lnTo>
                  <a:cubicBezTo>
                    <a:pt x="2358" y="5763"/>
                    <a:pt x="2620" y="5406"/>
                    <a:pt x="3001" y="5263"/>
                  </a:cubicBezTo>
                  <a:lnTo>
                    <a:pt x="3001" y="4953"/>
                  </a:lnTo>
                  <a:cubicBezTo>
                    <a:pt x="3001" y="3334"/>
                    <a:pt x="4311" y="2000"/>
                    <a:pt x="5954" y="2000"/>
                  </a:cubicBezTo>
                  <a:cubicBezTo>
                    <a:pt x="7598" y="2000"/>
                    <a:pt x="8931" y="3334"/>
                    <a:pt x="8931" y="4953"/>
                  </a:cubicBezTo>
                  <a:lnTo>
                    <a:pt x="8931" y="5263"/>
                  </a:lnTo>
                  <a:cubicBezTo>
                    <a:pt x="9288" y="5406"/>
                    <a:pt x="9550" y="5763"/>
                    <a:pt x="9550" y="6192"/>
                  </a:cubicBezTo>
                  <a:lnTo>
                    <a:pt x="9550" y="6763"/>
                  </a:lnTo>
                  <a:lnTo>
                    <a:pt x="9717" y="6763"/>
                  </a:lnTo>
                  <a:cubicBezTo>
                    <a:pt x="10789" y="6763"/>
                    <a:pt x="11646" y="5882"/>
                    <a:pt x="11646" y="4834"/>
                  </a:cubicBezTo>
                  <a:cubicBezTo>
                    <a:pt x="11646" y="4763"/>
                    <a:pt x="11646" y="4691"/>
                    <a:pt x="11622" y="4620"/>
                  </a:cubicBezTo>
                  <a:cubicBezTo>
                    <a:pt x="11551" y="3882"/>
                    <a:pt x="11051" y="3263"/>
                    <a:pt x="10360" y="3024"/>
                  </a:cubicBezTo>
                  <a:cubicBezTo>
                    <a:pt x="10384" y="2715"/>
                    <a:pt x="10312" y="2429"/>
                    <a:pt x="10193" y="2167"/>
                  </a:cubicBezTo>
                  <a:cubicBezTo>
                    <a:pt x="9908" y="1643"/>
                    <a:pt x="9360" y="1286"/>
                    <a:pt x="8741" y="1286"/>
                  </a:cubicBezTo>
                  <a:cubicBezTo>
                    <a:pt x="8598" y="1286"/>
                    <a:pt x="8479" y="1310"/>
                    <a:pt x="8336" y="1334"/>
                  </a:cubicBezTo>
                  <a:cubicBezTo>
                    <a:pt x="8241" y="1357"/>
                    <a:pt x="8145" y="1405"/>
                    <a:pt x="8050" y="1453"/>
                  </a:cubicBezTo>
                  <a:cubicBezTo>
                    <a:pt x="7955" y="1262"/>
                    <a:pt x="7860" y="1095"/>
                    <a:pt x="7740" y="953"/>
                  </a:cubicBezTo>
                  <a:cubicBezTo>
                    <a:pt x="7288" y="357"/>
                    <a:pt x="6597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551;p85">
            <a:extLst>
              <a:ext uri="{FF2B5EF4-FFF2-40B4-BE49-F238E27FC236}">
                <a16:creationId xmlns:a16="http://schemas.microsoft.com/office/drawing/2014/main" id="{AD5CA27E-3586-4E58-A92E-740E2E2FC8A6}"/>
              </a:ext>
            </a:extLst>
          </p:cNvPr>
          <p:cNvGrpSpPr/>
          <p:nvPr/>
        </p:nvGrpSpPr>
        <p:grpSpPr>
          <a:xfrm>
            <a:off x="5998896" y="1832171"/>
            <a:ext cx="626493" cy="705749"/>
            <a:chOff x="2423775" y="3226875"/>
            <a:chExt cx="259925" cy="295000"/>
          </a:xfrm>
          <a:solidFill>
            <a:schemeClr val="accent2"/>
          </a:solidFill>
        </p:grpSpPr>
        <p:sp>
          <p:nvSpPr>
            <p:cNvPr id="33" name="Google Shape;10552;p85">
              <a:extLst>
                <a:ext uri="{FF2B5EF4-FFF2-40B4-BE49-F238E27FC236}">
                  <a16:creationId xmlns:a16="http://schemas.microsoft.com/office/drawing/2014/main" id="{9E734A43-07A9-4619-BC68-993BD34CFAD1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53;p85">
              <a:extLst>
                <a:ext uri="{FF2B5EF4-FFF2-40B4-BE49-F238E27FC236}">
                  <a16:creationId xmlns:a16="http://schemas.microsoft.com/office/drawing/2014/main" id="{A742E60A-03E3-4A7C-A5B4-F1655AF8B826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54;p85">
              <a:extLst>
                <a:ext uri="{FF2B5EF4-FFF2-40B4-BE49-F238E27FC236}">
                  <a16:creationId xmlns:a16="http://schemas.microsoft.com/office/drawing/2014/main" id="{2FA78309-0874-4E52-9560-DB91250A9000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749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5F7C3A2-F453-4089-97E5-B999125D6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23520" y="1996321"/>
            <a:ext cx="2093306" cy="17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-276866" y="31017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RELEVÂNCIA NA </a:t>
            </a:r>
            <a:r>
              <a:rPr lang="en" dirty="0">
                <a:solidFill>
                  <a:schemeClr val="accent2"/>
                </a:solidFill>
              </a:rPr>
              <a:t>ATUALIDADE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4019012" y="4842745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Subtítulo 5">
            <a:extLst>
              <a:ext uri="{FF2B5EF4-FFF2-40B4-BE49-F238E27FC236}">
                <a16:creationId xmlns:a16="http://schemas.microsoft.com/office/drawing/2014/main" id="{51585589-AA65-43C1-A554-DA4E96F18B73}"/>
              </a:ext>
            </a:extLst>
          </p:cNvPr>
          <p:cNvSpPr txBox="1">
            <a:spLocks/>
          </p:cNvSpPr>
          <p:nvPr/>
        </p:nvSpPr>
        <p:spPr>
          <a:xfrm>
            <a:off x="1739286" y="1097706"/>
            <a:ext cx="5661773" cy="61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”The world’s most valuable resource</a:t>
            </a:r>
          </a:p>
          <a:p>
            <a:r>
              <a:rPr lang="en-US" dirty="0"/>
              <a:t>is no longer oil, but data”</a:t>
            </a:r>
            <a:endParaRPr lang="pt-PT" dirty="0"/>
          </a:p>
        </p:txBody>
      </p:sp>
      <p:grpSp>
        <p:nvGrpSpPr>
          <p:cNvPr id="103" name="Google Shape;2950;p39">
            <a:extLst>
              <a:ext uri="{FF2B5EF4-FFF2-40B4-BE49-F238E27FC236}">
                <a16:creationId xmlns:a16="http://schemas.microsoft.com/office/drawing/2014/main" id="{B6CF4A9E-EE7E-4D15-8537-6F833EAF41F3}"/>
              </a:ext>
            </a:extLst>
          </p:cNvPr>
          <p:cNvGrpSpPr/>
          <p:nvPr/>
        </p:nvGrpSpPr>
        <p:grpSpPr>
          <a:xfrm>
            <a:off x="410479" y="2687721"/>
            <a:ext cx="2465745" cy="1113981"/>
            <a:chOff x="480731" y="1261223"/>
            <a:chExt cx="2999377" cy="1539410"/>
          </a:xfrm>
        </p:grpSpPr>
        <p:sp>
          <p:nvSpPr>
            <p:cNvPr id="104" name="Google Shape;2951;p39">
              <a:extLst>
                <a:ext uri="{FF2B5EF4-FFF2-40B4-BE49-F238E27FC236}">
                  <a16:creationId xmlns:a16="http://schemas.microsoft.com/office/drawing/2014/main" id="{AA803637-CB35-4731-89F2-1B39FE650ECD}"/>
                </a:ext>
              </a:extLst>
            </p:cNvPr>
            <p:cNvSpPr txBox="1"/>
            <p:nvPr/>
          </p:nvSpPr>
          <p:spPr>
            <a:xfrm>
              <a:off x="2070408" y="1261223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41%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05" name="Google Shape;2952;p39">
              <a:extLst>
                <a:ext uri="{FF2B5EF4-FFF2-40B4-BE49-F238E27FC236}">
                  <a16:creationId xmlns:a16="http://schemas.microsoft.com/office/drawing/2014/main" id="{6C14069C-A094-4C77-91EE-0408286F5B90}"/>
                </a:ext>
              </a:extLst>
            </p:cNvPr>
            <p:cNvSpPr txBox="1"/>
            <p:nvPr/>
          </p:nvSpPr>
          <p:spPr>
            <a:xfrm>
              <a:off x="480731" y="1669516"/>
              <a:ext cx="2999377" cy="1131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Sentem que </a:t>
              </a:r>
              <a:r>
                <a:rPr lang="pt-PT" b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não têm controlo</a:t>
              </a: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nenhum sobre quem pode aceder à sua informação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06" name="Google Shape;2953;p39">
            <a:extLst>
              <a:ext uri="{FF2B5EF4-FFF2-40B4-BE49-F238E27FC236}">
                <a16:creationId xmlns:a16="http://schemas.microsoft.com/office/drawing/2014/main" id="{5458C29B-D93F-4659-8F11-0A49DD179FA1}"/>
              </a:ext>
            </a:extLst>
          </p:cNvPr>
          <p:cNvGrpSpPr/>
          <p:nvPr/>
        </p:nvGrpSpPr>
        <p:grpSpPr>
          <a:xfrm>
            <a:off x="5966474" y="3525613"/>
            <a:ext cx="2197531" cy="1091822"/>
            <a:chOff x="497955" y="2784388"/>
            <a:chExt cx="2673116" cy="1438119"/>
          </a:xfrm>
        </p:grpSpPr>
        <p:sp>
          <p:nvSpPr>
            <p:cNvPr id="107" name="Google Shape;2954;p39">
              <a:extLst>
                <a:ext uri="{FF2B5EF4-FFF2-40B4-BE49-F238E27FC236}">
                  <a16:creationId xmlns:a16="http://schemas.microsoft.com/office/drawing/2014/main" id="{AEFE8CD7-1CA3-4A93-838C-8B002AC38B70}"/>
                </a:ext>
              </a:extLst>
            </p:cNvPr>
            <p:cNvSpPr txBox="1"/>
            <p:nvPr/>
          </p:nvSpPr>
          <p:spPr>
            <a:xfrm>
              <a:off x="497955" y="2784388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10%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08" name="Google Shape;2955;p39">
              <a:extLst>
                <a:ext uri="{FF2B5EF4-FFF2-40B4-BE49-F238E27FC236}">
                  <a16:creationId xmlns:a16="http://schemas.microsoft.com/office/drawing/2014/main" id="{DE419D74-6A4B-43D5-A401-EF3EE6159543}"/>
                </a:ext>
              </a:extLst>
            </p:cNvPr>
            <p:cNvSpPr txBox="1"/>
            <p:nvPr/>
          </p:nvSpPr>
          <p:spPr>
            <a:xfrm>
              <a:off x="777556" y="3362922"/>
              <a:ext cx="2393515" cy="859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Sentem que </a:t>
              </a:r>
              <a:r>
                <a:rPr lang="pt-PT" b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têm controlo total</a:t>
              </a: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sobre quem pode aceder à sua informação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09" name="Google Shape;2956;p39">
            <a:extLst>
              <a:ext uri="{FF2B5EF4-FFF2-40B4-BE49-F238E27FC236}">
                <a16:creationId xmlns:a16="http://schemas.microsoft.com/office/drawing/2014/main" id="{6E55FEA5-A233-47F6-B3D7-5065F04A59A5}"/>
              </a:ext>
            </a:extLst>
          </p:cNvPr>
          <p:cNvGrpSpPr/>
          <p:nvPr/>
        </p:nvGrpSpPr>
        <p:grpSpPr>
          <a:xfrm>
            <a:off x="6196330" y="1957304"/>
            <a:ext cx="2206824" cy="983790"/>
            <a:chOff x="6294958" y="1451104"/>
            <a:chExt cx="2684421" cy="1295821"/>
          </a:xfrm>
        </p:grpSpPr>
        <p:sp>
          <p:nvSpPr>
            <p:cNvPr id="110" name="Google Shape;2957;p39">
              <a:extLst>
                <a:ext uri="{FF2B5EF4-FFF2-40B4-BE49-F238E27FC236}">
                  <a16:creationId xmlns:a16="http://schemas.microsoft.com/office/drawing/2014/main" id="{EFE22214-23D2-475A-89BA-68D2B9154E73}"/>
                </a:ext>
              </a:extLst>
            </p:cNvPr>
            <p:cNvSpPr txBox="1"/>
            <p:nvPr/>
          </p:nvSpPr>
          <p:spPr>
            <a:xfrm>
              <a:off x="6300625" y="1451104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44%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11" name="Google Shape;2958;p39">
              <a:extLst>
                <a:ext uri="{FF2B5EF4-FFF2-40B4-BE49-F238E27FC236}">
                  <a16:creationId xmlns:a16="http://schemas.microsoft.com/office/drawing/2014/main" id="{D7F162B1-319B-4DCD-89D4-5ACB293A53A5}"/>
                </a:ext>
              </a:extLst>
            </p:cNvPr>
            <p:cNvSpPr txBox="1"/>
            <p:nvPr/>
          </p:nvSpPr>
          <p:spPr>
            <a:xfrm>
              <a:off x="6294958" y="2083897"/>
              <a:ext cx="2684421" cy="663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Sentem que </a:t>
              </a:r>
              <a:r>
                <a:rPr lang="en" b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têm um bocado de controlo </a:t>
              </a: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sobre quem pode aceder à sua informação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15" name="Google Shape;2962;p39">
            <a:extLst>
              <a:ext uri="{FF2B5EF4-FFF2-40B4-BE49-F238E27FC236}">
                <a16:creationId xmlns:a16="http://schemas.microsoft.com/office/drawing/2014/main" id="{060E1889-069E-4850-BFCC-C750E20787CE}"/>
              </a:ext>
            </a:extLst>
          </p:cNvPr>
          <p:cNvSpPr/>
          <p:nvPr/>
        </p:nvSpPr>
        <p:spPr>
          <a:xfrm>
            <a:off x="4209616" y="2299063"/>
            <a:ext cx="124546" cy="115019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963;p39">
            <a:extLst>
              <a:ext uri="{FF2B5EF4-FFF2-40B4-BE49-F238E27FC236}">
                <a16:creationId xmlns:a16="http://schemas.microsoft.com/office/drawing/2014/main" id="{22BC1D72-1C6F-443F-8C4E-E439E9F70A84}"/>
              </a:ext>
            </a:extLst>
          </p:cNvPr>
          <p:cNvSpPr/>
          <p:nvPr/>
        </p:nvSpPr>
        <p:spPr>
          <a:xfrm>
            <a:off x="5042416" y="2299063"/>
            <a:ext cx="124546" cy="115019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964;p39">
            <a:extLst>
              <a:ext uri="{FF2B5EF4-FFF2-40B4-BE49-F238E27FC236}">
                <a16:creationId xmlns:a16="http://schemas.microsoft.com/office/drawing/2014/main" id="{9B2285DE-A57E-4D5A-B9A4-9CB3FA0FA388}"/>
              </a:ext>
            </a:extLst>
          </p:cNvPr>
          <p:cNvSpPr/>
          <p:nvPr/>
        </p:nvSpPr>
        <p:spPr>
          <a:xfrm>
            <a:off x="4209616" y="3525613"/>
            <a:ext cx="124546" cy="115019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965;p39">
            <a:extLst>
              <a:ext uri="{FF2B5EF4-FFF2-40B4-BE49-F238E27FC236}">
                <a16:creationId xmlns:a16="http://schemas.microsoft.com/office/drawing/2014/main" id="{2814DF38-206D-48B7-BC38-4620DB3296B7}"/>
              </a:ext>
            </a:extLst>
          </p:cNvPr>
          <p:cNvSpPr/>
          <p:nvPr/>
        </p:nvSpPr>
        <p:spPr>
          <a:xfrm>
            <a:off x="5042416" y="3525613"/>
            <a:ext cx="124546" cy="115019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" name="Google Shape;2966;p39">
            <a:extLst>
              <a:ext uri="{FF2B5EF4-FFF2-40B4-BE49-F238E27FC236}">
                <a16:creationId xmlns:a16="http://schemas.microsoft.com/office/drawing/2014/main" id="{73F4C6CC-FC7F-443C-9B80-9FBF040B05C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876224" y="2863132"/>
            <a:ext cx="1235257" cy="50690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1" name="Google Shape;2968;p39">
            <a:extLst>
              <a:ext uri="{FF2B5EF4-FFF2-40B4-BE49-F238E27FC236}">
                <a16:creationId xmlns:a16="http://schemas.microsoft.com/office/drawing/2014/main" id="{4544EBFB-67DA-4161-83F2-3AB1BAB23021}"/>
              </a:ext>
            </a:extLst>
          </p:cNvPr>
          <p:cNvCxnSpPr>
            <a:cxnSpLocks/>
            <a:stCxn id="110" idx="1"/>
            <a:endCxn id="116" idx="6"/>
          </p:cNvCxnSpPr>
          <p:nvPr/>
        </p:nvCxnSpPr>
        <p:spPr>
          <a:xfrm rot="10800000" flipV="1">
            <a:off x="5166963" y="2141335"/>
            <a:ext cx="1034027" cy="2152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" name="Google Shape;2969;p39">
            <a:extLst>
              <a:ext uri="{FF2B5EF4-FFF2-40B4-BE49-F238E27FC236}">
                <a16:creationId xmlns:a16="http://schemas.microsoft.com/office/drawing/2014/main" id="{76D9F2DF-6F6E-4C47-9551-710695B4240C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>
            <a:off x="4981458" y="3413470"/>
            <a:ext cx="985016" cy="2961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" name="Google Shape;12660;p89">
            <a:extLst>
              <a:ext uri="{FF2B5EF4-FFF2-40B4-BE49-F238E27FC236}">
                <a16:creationId xmlns:a16="http://schemas.microsoft.com/office/drawing/2014/main" id="{A8DFCFD8-A65F-4716-9D2F-EF1A485EA09F}"/>
              </a:ext>
            </a:extLst>
          </p:cNvPr>
          <p:cNvGrpSpPr/>
          <p:nvPr/>
        </p:nvGrpSpPr>
        <p:grpSpPr>
          <a:xfrm>
            <a:off x="1193893" y="1277268"/>
            <a:ext cx="387681" cy="387661"/>
            <a:chOff x="266768" y="1721375"/>
            <a:chExt cx="397907" cy="397887"/>
          </a:xfrm>
          <a:solidFill>
            <a:schemeClr val="accent2"/>
          </a:solidFill>
        </p:grpSpPr>
        <p:sp>
          <p:nvSpPr>
            <p:cNvPr id="136" name="Google Shape;12661;p89">
              <a:extLst>
                <a:ext uri="{FF2B5EF4-FFF2-40B4-BE49-F238E27FC236}">
                  <a16:creationId xmlns:a16="http://schemas.microsoft.com/office/drawing/2014/main" id="{963B2CD1-883A-4F41-A349-47A095CFA9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662;p89">
              <a:extLst>
                <a:ext uri="{FF2B5EF4-FFF2-40B4-BE49-F238E27FC236}">
                  <a16:creationId xmlns:a16="http://schemas.microsoft.com/office/drawing/2014/main" id="{292169BE-8378-43A0-8E91-41B235026273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4765;p70">
            <a:extLst>
              <a:ext uri="{FF2B5EF4-FFF2-40B4-BE49-F238E27FC236}">
                <a16:creationId xmlns:a16="http://schemas.microsoft.com/office/drawing/2014/main" id="{3B515E9F-560E-4904-B322-8DA5DD46366B}"/>
              </a:ext>
            </a:extLst>
          </p:cNvPr>
          <p:cNvGrpSpPr/>
          <p:nvPr/>
        </p:nvGrpSpPr>
        <p:grpSpPr>
          <a:xfrm>
            <a:off x="1604331" y="1593475"/>
            <a:ext cx="396899" cy="416526"/>
            <a:chOff x="1191764" y="4109697"/>
            <a:chExt cx="396899" cy="416526"/>
          </a:xfrm>
        </p:grpSpPr>
        <p:sp>
          <p:nvSpPr>
            <p:cNvPr id="139" name="Google Shape;4766;p70">
              <a:extLst>
                <a:ext uri="{FF2B5EF4-FFF2-40B4-BE49-F238E27FC236}">
                  <a16:creationId xmlns:a16="http://schemas.microsoft.com/office/drawing/2014/main" id="{BD04C29B-C687-46BB-BBCF-6598B8ED741E}"/>
                </a:ext>
              </a:extLst>
            </p:cNvPr>
            <p:cNvSpPr/>
            <p:nvPr/>
          </p:nvSpPr>
          <p:spPr>
            <a:xfrm>
              <a:off x="1191764" y="4109697"/>
              <a:ext cx="89442" cy="90336"/>
            </a:xfrm>
            <a:custGeom>
              <a:avLst/>
              <a:gdLst/>
              <a:ahLst/>
              <a:cxnLst/>
              <a:rect l="l" t="t" r="r" b="b"/>
              <a:pathLst>
                <a:path w="2501" h="2526" extrusionOk="0">
                  <a:moveTo>
                    <a:pt x="2501" y="1"/>
                  </a:moveTo>
                  <a:cubicBezTo>
                    <a:pt x="2429" y="1"/>
                    <a:pt x="2334" y="48"/>
                    <a:pt x="2263" y="96"/>
                  </a:cubicBezTo>
                  <a:lnTo>
                    <a:pt x="95" y="2287"/>
                  </a:lnTo>
                  <a:cubicBezTo>
                    <a:pt x="24" y="2358"/>
                    <a:pt x="0" y="2430"/>
                    <a:pt x="0" y="2525"/>
                  </a:cubicBezTo>
                  <a:lnTo>
                    <a:pt x="2501" y="2525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767;p70">
              <a:extLst>
                <a:ext uri="{FF2B5EF4-FFF2-40B4-BE49-F238E27FC236}">
                  <a16:creationId xmlns:a16="http://schemas.microsoft.com/office/drawing/2014/main" id="{A927D0DA-930B-434F-8743-EF02E97BF812}"/>
                </a:ext>
              </a:extLst>
            </p:cNvPr>
            <p:cNvSpPr/>
            <p:nvPr/>
          </p:nvSpPr>
          <p:spPr>
            <a:xfrm>
              <a:off x="1191764" y="4109697"/>
              <a:ext cx="305769" cy="416526"/>
            </a:xfrm>
            <a:custGeom>
              <a:avLst/>
              <a:gdLst/>
              <a:ahLst/>
              <a:cxnLst/>
              <a:rect l="l" t="t" r="r" b="b"/>
              <a:pathLst>
                <a:path w="8550" h="11647" extrusionOk="0">
                  <a:moveTo>
                    <a:pt x="3596" y="4835"/>
                  </a:moveTo>
                  <a:cubicBezTo>
                    <a:pt x="3787" y="4835"/>
                    <a:pt x="3930" y="4978"/>
                    <a:pt x="3930" y="5169"/>
                  </a:cubicBezTo>
                  <a:cubicBezTo>
                    <a:pt x="3930" y="5359"/>
                    <a:pt x="3787" y="5502"/>
                    <a:pt x="3596" y="5502"/>
                  </a:cubicBezTo>
                  <a:lnTo>
                    <a:pt x="1238" y="5502"/>
                  </a:lnTo>
                  <a:cubicBezTo>
                    <a:pt x="1048" y="5502"/>
                    <a:pt x="881" y="5359"/>
                    <a:pt x="881" y="5169"/>
                  </a:cubicBezTo>
                  <a:cubicBezTo>
                    <a:pt x="881" y="4978"/>
                    <a:pt x="1048" y="4835"/>
                    <a:pt x="1238" y="4835"/>
                  </a:cubicBezTo>
                  <a:close/>
                  <a:moveTo>
                    <a:pt x="3596" y="6193"/>
                  </a:moveTo>
                  <a:cubicBezTo>
                    <a:pt x="3787" y="6193"/>
                    <a:pt x="3930" y="6335"/>
                    <a:pt x="3930" y="6526"/>
                  </a:cubicBezTo>
                  <a:cubicBezTo>
                    <a:pt x="3930" y="6716"/>
                    <a:pt x="3787" y="6883"/>
                    <a:pt x="3596" y="6883"/>
                  </a:cubicBezTo>
                  <a:lnTo>
                    <a:pt x="1238" y="6883"/>
                  </a:lnTo>
                  <a:cubicBezTo>
                    <a:pt x="1048" y="6883"/>
                    <a:pt x="881" y="6716"/>
                    <a:pt x="881" y="6526"/>
                  </a:cubicBezTo>
                  <a:cubicBezTo>
                    <a:pt x="881" y="6335"/>
                    <a:pt x="1048" y="6193"/>
                    <a:pt x="1238" y="6193"/>
                  </a:cubicBezTo>
                  <a:close/>
                  <a:moveTo>
                    <a:pt x="3596" y="7550"/>
                  </a:moveTo>
                  <a:cubicBezTo>
                    <a:pt x="3787" y="7550"/>
                    <a:pt x="3930" y="7717"/>
                    <a:pt x="3930" y="7907"/>
                  </a:cubicBezTo>
                  <a:cubicBezTo>
                    <a:pt x="3930" y="8074"/>
                    <a:pt x="3787" y="8241"/>
                    <a:pt x="3596" y="8241"/>
                  </a:cubicBezTo>
                  <a:lnTo>
                    <a:pt x="1238" y="8241"/>
                  </a:lnTo>
                  <a:cubicBezTo>
                    <a:pt x="1048" y="8241"/>
                    <a:pt x="881" y="8074"/>
                    <a:pt x="881" y="7907"/>
                  </a:cubicBezTo>
                  <a:cubicBezTo>
                    <a:pt x="881" y="7717"/>
                    <a:pt x="1048" y="7550"/>
                    <a:pt x="1238" y="7550"/>
                  </a:cubicBezTo>
                  <a:close/>
                  <a:moveTo>
                    <a:pt x="3596" y="8931"/>
                  </a:moveTo>
                  <a:cubicBezTo>
                    <a:pt x="3787" y="8931"/>
                    <a:pt x="3930" y="9074"/>
                    <a:pt x="3930" y="9265"/>
                  </a:cubicBezTo>
                  <a:cubicBezTo>
                    <a:pt x="3930" y="9455"/>
                    <a:pt x="3787" y="9598"/>
                    <a:pt x="3596" y="9598"/>
                  </a:cubicBezTo>
                  <a:lnTo>
                    <a:pt x="1238" y="9598"/>
                  </a:lnTo>
                  <a:cubicBezTo>
                    <a:pt x="1048" y="9598"/>
                    <a:pt x="881" y="9455"/>
                    <a:pt x="881" y="9265"/>
                  </a:cubicBezTo>
                  <a:cubicBezTo>
                    <a:pt x="881" y="9074"/>
                    <a:pt x="1048" y="8931"/>
                    <a:pt x="1238" y="8931"/>
                  </a:cubicBezTo>
                  <a:close/>
                  <a:moveTo>
                    <a:pt x="3191" y="1"/>
                  </a:moveTo>
                  <a:lnTo>
                    <a:pt x="3191" y="2859"/>
                  </a:lnTo>
                  <a:cubicBezTo>
                    <a:pt x="3191" y="3049"/>
                    <a:pt x="3048" y="3216"/>
                    <a:pt x="2858" y="3216"/>
                  </a:cubicBezTo>
                  <a:lnTo>
                    <a:pt x="0" y="3216"/>
                  </a:lnTo>
                  <a:lnTo>
                    <a:pt x="0" y="11313"/>
                  </a:lnTo>
                  <a:cubicBezTo>
                    <a:pt x="0" y="11503"/>
                    <a:pt x="143" y="11646"/>
                    <a:pt x="334" y="11646"/>
                  </a:cubicBezTo>
                  <a:lnTo>
                    <a:pt x="8216" y="11646"/>
                  </a:lnTo>
                  <a:cubicBezTo>
                    <a:pt x="8407" y="11646"/>
                    <a:pt x="8550" y="11503"/>
                    <a:pt x="8550" y="11313"/>
                  </a:cubicBezTo>
                  <a:lnTo>
                    <a:pt x="8550" y="10360"/>
                  </a:lnTo>
                  <a:lnTo>
                    <a:pt x="5859" y="10360"/>
                  </a:lnTo>
                  <a:cubicBezTo>
                    <a:pt x="5287" y="10360"/>
                    <a:pt x="4834" y="9908"/>
                    <a:pt x="4834" y="9336"/>
                  </a:cubicBezTo>
                  <a:lnTo>
                    <a:pt x="4834" y="5478"/>
                  </a:lnTo>
                  <a:cubicBezTo>
                    <a:pt x="4834" y="5097"/>
                    <a:pt x="5049" y="4764"/>
                    <a:pt x="5358" y="4597"/>
                  </a:cubicBezTo>
                  <a:lnTo>
                    <a:pt x="5358" y="4145"/>
                  </a:lnTo>
                  <a:cubicBezTo>
                    <a:pt x="5358" y="2525"/>
                    <a:pt x="6668" y="1192"/>
                    <a:pt x="8311" y="1192"/>
                  </a:cubicBezTo>
                  <a:lnTo>
                    <a:pt x="8550" y="1192"/>
                  </a:lnTo>
                  <a:lnTo>
                    <a:pt x="8550" y="334"/>
                  </a:lnTo>
                  <a:cubicBezTo>
                    <a:pt x="8550" y="144"/>
                    <a:pt x="8407" y="1"/>
                    <a:pt x="8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768;p70">
              <a:extLst>
                <a:ext uri="{FF2B5EF4-FFF2-40B4-BE49-F238E27FC236}">
                  <a16:creationId xmlns:a16="http://schemas.microsoft.com/office/drawing/2014/main" id="{67156880-C7EA-4635-9245-A3C56E998E83}"/>
                </a:ext>
              </a:extLst>
            </p:cNvPr>
            <p:cNvSpPr/>
            <p:nvPr/>
          </p:nvSpPr>
          <p:spPr>
            <a:xfrm>
              <a:off x="1389359" y="4176146"/>
              <a:ext cx="199304" cy="280235"/>
            </a:xfrm>
            <a:custGeom>
              <a:avLst/>
              <a:gdLst/>
              <a:ahLst/>
              <a:cxnLst/>
              <a:rect l="l" t="t" r="r" b="b"/>
              <a:pathLst>
                <a:path w="5573" h="7836" extrusionOk="0">
                  <a:moveTo>
                    <a:pt x="2786" y="691"/>
                  </a:moveTo>
                  <a:cubicBezTo>
                    <a:pt x="3668" y="691"/>
                    <a:pt x="4382" y="1405"/>
                    <a:pt x="4382" y="2287"/>
                  </a:cubicBezTo>
                  <a:lnTo>
                    <a:pt x="4382" y="3263"/>
                  </a:lnTo>
                  <a:lnTo>
                    <a:pt x="1191" y="3263"/>
                  </a:lnTo>
                  <a:lnTo>
                    <a:pt x="1191" y="2287"/>
                  </a:lnTo>
                  <a:cubicBezTo>
                    <a:pt x="1191" y="1405"/>
                    <a:pt x="1905" y="691"/>
                    <a:pt x="2786" y="691"/>
                  </a:cubicBezTo>
                  <a:close/>
                  <a:moveTo>
                    <a:pt x="1429" y="5216"/>
                  </a:moveTo>
                  <a:cubicBezTo>
                    <a:pt x="1619" y="5216"/>
                    <a:pt x="1762" y="5359"/>
                    <a:pt x="1762" y="5549"/>
                  </a:cubicBezTo>
                  <a:cubicBezTo>
                    <a:pt x="1762" y="5740"/>
                    <a:pt x="1619" y="5883"/>
                    <a:pt x="1429" y="5883"/>
                  </a:cubicBezTo>
                  <a:cubicBezTo>
                    <a:pt x="1238" y="5883"/>
                    <a:pt x="1096" y="5740"/>
                    <a:pt x="1096" y="5549"/>
                  </a:cubicBezTo>
                  <a:cubicBezTo>
                    <a:pt x="1096" y="5359"/>
                    <a:pt x="1238" y="5216"/>
                    <a:pt x="1429" y="5216"/>
                  </a:cubicBezTo>
                  <a:close/>
                  <a:moveTo>
                    <a:pt x="2786" y="5216"/>
                  </a:moveTo>
                  <a:cubicBezTo>
                    <a:pt x="2977" y="5216"/>
                    <a:pt x="3120" y="5359"/>
                    <a:pt x="3120" y="5549"/>
                  </a:cubicBezTo>
                  <a:cubicBezTo>
                    <a:pt x="3120" y="5740"/>
                    <a:pt x="2977" y="5883"/>
                    <a:pt x="2786" y="5883"/>
                  </a:cubicBezTo>
                  <a:cubicBezTo>
                    <a:pt x="2596" y="5883"/>
                    <a:pt x="2453" y="5740"/>
                    <a:pt x="2453" y="5549"/>
                  </a:cubicBezTo>
                  <a:cubicBezTo>
                    <a:pt x="2453" y="5359"/>
                    <a:pt x="2596" y="5216"/>
                    <a:pt x="2786" y="5216"/>
                  </a:cubicBezTo>
                  <a:close/>
                  <a:moveTo>
                    <a:pt x="4144" y="5216"/>
                  </a:moveTo>
                  <a:cubicBezTo>
                    <a:pt x="4334" y="5216"/>
                    <a:pt x="4501" y="5359"/>
                    <a:pt x="4501" y="5549"/>
                  </a:cubicBezTo>
                  <a:cubicBezTo>
                    <a:pt x="4501" y="5740"/>
                    <a:pt x="4334" y="5883"/>
                    <a:pt x="4144" y="5883"/>
                  </a:cubicBezTo>
                  <a:cubicBezTo>
                    <a:pt x="3977" y="5883"/>
                    <a:pt x="3810" y="5740"/>
                    <a:pt x="3810" y="5549"/>
                  </a:cubicBezTo>
                  <a:cubicBezTo>
                    <a:pt x="3810" y="5359"/>
                    <a:pt x="3977" y="5216"/>
                    <a:pt x="4144" y="5216"/>
                  </a:cubicBezTo>
                  <a:close/>
                  <a:moveTo>
                    <a:pt x="2786" y="0"/>
                  </a:moveTo>
                  <a:cubicBezTo>
                    <a:pt x="1524" y="0"/>
                    <a:pt x="500" y="1024"/>
                    <a:pt x="500" y="2287"/>
                  </a:cubicBezTo>
                  <a:lnTo>
                    <a:pt x="500" y="3263"/>
                  </a:lnTo>
                  <a:lnTo>
                    <a:pt x="334" y="3263"/>
                  </a:lnTo>
                  <a:cubicBezTo>
                    <a:pt x="143" y="3263"/>
                    <a:pt x="0" y="3430"/>
                    <a:pt x="0" y="3620"/>
                  </a:cubicBezTo>
                  <a:lnTo>
                    <a:pt x="0" y="7478"/>
                  </a:lnTo>
                  <a:cubicBezTo>
                    <a:pt x="0" y="7669"/>
                    <a:pt x="143" y="7835"/>
                    <a:pt x="334" y="7835"/>
                  </a:cubicBezTo>
                  <a:lnTo>
                    <a:pt x="5239" y="7835"/>
                  </a:lnTo>
                  <a:cubicBezTo>
                    <a:pt x="5430" y="7835"/>
                    <a:pt x="5573" y="7669"/>
                    <a:pt x="5573" y="7478"/>
                  </a:cubicBezTo>
                  <a:lnTo>
                    <a:pt x="5573" y="3620"/>
                  </a:lnTo>
                  <a:cubicBezTo>
                    <a:pt x="5573" y="3430"/>
                    <a:pt x="5430" y="3263"/>
                    <a:pt x="5239" y="3263"/>
                  </a:cubicBezTo>
                  <a:lnTo>
                    <a:pt x="5073" y="3263"/>
                  </a:lnTo>
                  <a:lnTo>
                    <a:pt x="5073" y="2287"/>
                  </a:lnTo>
                  <a:cubicBezTo>
                    <a:pt x="5073" y="1024"/>
                    <a:pt x="4049" y="0"/>
                    <a:pt x="2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769;p70">
              <a:extLst>
                <a:ext uri="{FF2B5EF4-FFF2-40B4-BE49-F238E27FC236}">
                  <a16:creationId xmlns:a16="http://schemas.microsoft.com/office/drawing/2014/main" id="{AA3CCE9C-42D4-4EF5-938D-9848B79318FC}"/>
                </a:ext>
              </a:extLst>
            </p:cNvPr>
            <p:cNvSpPr/>
            <p:nvPr/>
          </p:nvSpPr>
          <p:spPr>
            <a:xfrm>
              <a:off x="1456631" y="4225536"/>
              <a:ext cx="40912" cy="43487"/>
            </a:xfrm>
            <a:custGeom>
              <a:avLst/>
              <a:gdLst/>
              <a:ahLst/>
              <a:cxnLst/>
              <a:rect l="l" t="t" r="r" b="b"/>
              <a:pathLst>
                <a:path w="1144" h="1216" extrusionOk="0">
                  <a:moveTo>
                    <a:pt x="905" y="1"/>
                  </a:moveTo>
                  <a:cubicBezTo>
                    <a:pt x="405" y="1"/>
                    <a:pt x="0" y="405"/>
                    <a:pt x="0" y="906"/>
                  </a:cubicBezTo>
                  <a:lnTo>
                    <a:pt x="0" y="1215"/>
                  </a:lnTo>
                  <a:lnTo>
                    <a:pt x="1144" y="1215"/>
                  </a:lnTo>
                  <a:lnTo>
                    <a:pt x="1144" y="24"/>
                  </a:lnTo>
                  <a:cubicBezTo>
                    <a:pt x="1072" y="1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3353;p47">
            <a:extLst>
              <a:ext uri="{FF2B5EF4-FFF2-40B4-BE49-F238E27FC236}">
                <a16:creationId xmlns:a16="http://schemas.microsoft.com/office/drawing/2014/main" id="{3BA34487-B87C-44EA-9C5D-EB36DD466843}"/>
              </a:ext>
            </a:extLst>
          </p:cNvPr>
          <p:cNvSpPr txBox="1"/>
          <p:nvPr/>
        </p:nvSpPr>
        <p:spPr>
          <a:xfrm>
            <a:off x="3523520" y="4617435"/>
            <a:ext cx="2121507" cy="19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Source: </a:t>
            </a:r>
            <a:r>
              <a:rPr lang="pt-PT" sz="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Pew</a:t>
            </a:r>
            <a:r>
              <a:rPr lang="pt-PT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Research </a:t>
            </a:r>
            <a:r>
              <a:rPr lang="pt-PT" sz="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Center</a:t>
            </a:r>
            <a:r>
              <a:rPr lang="pt-PT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(2019).</a:t>
            </a:r>
            <a:endParaRPr sz="8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7086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451470" y="78405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EVOLUÇÃO </a:t>
            </a:r>
            <a:r>
              <a:rPr lang="en" sz="2800" dirty="0">
                <a:solidFill>
                  <a:schemeClr val="accent2"/>
                </a:solidFill>
              </a:rPr>
              <a:t>LEGISLATIVA</a:t>
            </a:r>
            <a:r>
              <a:rPr lang="en" sz="2800" dirty="0"/>
              <a:t> DO DIREITO À PROTEÇÃO E PRIVACIDADE DE DADOS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858F7FC-17AA-469B-BD30-99DDC0571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123" y="2693505"/>
            <a:ext cx="1793630" cy="787790"/>
          </a:xfrm>
        </p:spPr>
        <p:txBody>
          <a:bodyPr/>
          <a:lstStyle/>
          <a:p>
            <a:pPr marL="0" indent="0"/>
            <a:r>
              <a:rPr lang="pt-PT" dirty="0"/>
              <a:t>Antiga diretiva de proteção de dados, revogada pela RGPD. </a:t>
            </a:r>
          </a:p>
        </p:txBody>
      </p:sp>
      <p:sp>
        <p:nvSpPr>
          <p:cNvPr id="36" name="Google Shape;2985;p40">
            <a:extLst>
              <a:ext uri="{FF2B5EF4-FFF2-40B4-BE49-F238E27FC236}">
                <a16:creationId xmlns:a16="http://schemas.microsoft.com/office/drawing/2014/main" id="{3DA4B276-9A7F-4E5B-92F0-17902D92D5CB}"/>
              </a:ext>
            </a:extLst>
          </p:cNvPr>
          <p:cNvSpPr/>
          <p:nvPr/>
        </p:nvSpPr>
        <p:spPr>
          <a:xfrm>
            <a:off x="861481" y="2064534"/>
            <a:ext cx="3421088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  <a:latin typeface="Exo" panose="020B0604020202020204" charset="0"/>
              </a:rPr>
              <a:t>Diretiva de Proteção de Dados Pessoais 95/46/CE</a:t>
            </a:r>
            <a:endParaRPr b="1" dirty="0">
              <a:solidFill>
                <a:schemeClr val="bg1"/>
              </a:solidFill>
              <a:latin typeface="Exo" panose="020B0604020202020204" charset="0"/>
            </a:endParaRPr>
          </a:p>
        </p:txBody>
      </p:sp>
      <p:sp>
        <p:nvSpPr>
          <p:cNvPr id="37" name="Google Shape;2985;p40">
            <a:extLst>
              <a:ext uri="{FF2B5EF4-FFF2-40B4-BE49-F238E27FC236}">
                <a16:creationId xmlns:a16="http://schemas.microsoft.com/office/drawing/2014/main" id="{6A139621-84E0-4C2B-90F1-704D57F57399}"/>
              </a:ext>
            </a:extLst>
          </p:cNvPr>
          <p:cNvSpPr/>
          <p:nvPr/>
        </p:nvSpPr>
        <p:spPr>
          <a:xfrm>
            <a:off x="4748182" y="2064534"/>
            <a:ext cx="3421088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  <a:latin typeface="Exo" panose="020B0604020202020204" charset="0"/>
              </a:rPr>
              <a:t>Regulamento Geral sobre a Proteção de Dados (RGPD) (UE) 2016/679 </a:t>
            </a:r>
            <a:endParaRPr b="1" dirty="0">
              <a:solidFill>
                <a:schemeClr val="bg1"/>
              </a:solidFill>
              <a:latin typeface="Exo" panose="020B0604020202020204" charset="0"/>
            </a:endParaRPr>
          </a:p>
        </p:txBody>
      </p:sp>
      <p:sp>
        <p:nvSpPr>
          <p:cNvPr id="38" name="Subtítulo 4">
            <a:extLst>
              <a:ext uri="{FF2B5EF4-FFF2-40B4-BE49-F238E27FC236}">
                <a16:creationId xmlns:a16="http://schemas.microsoft.com/office/drawing/2014/main" id="{9FDC7CEB-8E8F-44F5-B834-C57607CE48EC}"/>
              </a:ext>
            </a:extLst>
          </p:cNvPr>
          <p:cNvSpPr txBox="1">
            <a:spLocks/>
          </p:cNvSpPr>
          <p:nvPr/>
        </p:nvSpPr>
        <p:spPr>
          <a:xfrm>
            <a:off x="4525739" y="2603145"/>
            <a:ext cx="4002258" cy="175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PT" dirty="0"/>
              <a:t>"O Regulamento Geral sobre a Proteção de Dados 2016/679 é um regulamento do direito europeu sobre </a:t>
            </a:r>
            <a:r>
              <a:rPr lang="pt-PT" b="1" dirty="0">
                <a:solidFill>
                  <a:schemeClr val="accent2"/>
                </a:solidFill>
              </a:rPr>
              <a:t>privacidade e proteção de dados pessoais</a:t>
            </a:r>
            <a:r>
              <a:rPr lang="pt-PT" dirty="0"/>
              <a:t>, aplicável a todos os indivíduos na União Europeia e Espaço Económico Europeu que foi criado em 2018. Regulamenta também a exportação de dados pessoais para fora da UE e EEE.“</a:t>
            </a:r>
          </a:p>
        </p:txBody>
      </p:sp>
    </p:spTree>
    <p:extLst>
      <p:ext uri="{BB962C8B-B14F-4D97-AF65-F5344CB8AC3E}">
        <p14:creationId xmlns:p14="http://schemas.microsoft.com/office/powerpoint/2010/main" val="174705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259669" y="3537911"/>
            <a:ext cx="2718355" cy="583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213661" y="3525043"/>
            <a:ext cx="2332510" cy="583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597829" y="3537911"/>
            <a:ext cx="2360400" cy="583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259670" y="1637984"/>
            <a:ext cx="2718355" cy="597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213661" y="1637984"/>
            <a:ext cx="2332510" cy="59711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597829" y="1644305"/>
            <a:ext cx="2360400" cy="6240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32848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ÍNDICE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597829" y="1729915"/>
            <a:ext cx="2360400" cy="462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Evolução da Computação</a:t>
            </a:r>
            <a:endParaRPr dirty="0"/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776550" y="2306646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é que a computação evoluiu ao longo do tempo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661279" y="113247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178987" y="1666520"/>
            <a:ext cx="2838300" cy="534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Móvel e Computação Pervasiva</a:t>
            </a:r>
            <a:endParaRPr dirty="0"/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3291221" y="2332576"/>
            <a:ext cx="2613832" cy="432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Quais são as suas características e limitações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443014" y="1126396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293011" y="1671473"/>
            <a:ext cx="2201700" cy="501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Ubíqua</a:t>
            </a:r>
            <a:endParaRPr dirty="0"/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6129678" y="2306646"/>
            <a:ext cx="261883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que surgiu, quais são os seus princípios e aplicações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281162" y="113247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522285" y="3571616"/>
            <a:ext cx="2515447" cy="489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Privacidade e Segurança de Dados</a:t>
            </a:r>
            <a:endParaRPr dirty="0"/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693104" y="41526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Diferenças e a sua relevância na atualidade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699026" y="301943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364192" y="3477435"/>
            <a:ext cx="2535011" cy="758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Ubiquidade Digital vs Privacidade Individual</a:t>
            </a:r>
            <a:endParaRPr dirty="0"/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7"/>
          </p:nvPr>
        </p:nvSpPr>
        <p:spPr>
          <a:xfrm>
            <a:off x="3324781" y="4194236"/>
            <a:ext cx="2613832" cy="564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Será a privacidade individual uma barreira para alcançar a ubiquidade digital</a:t>
            </a:r>
            <a:endParaRPr dirty="0"/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443014" y="30194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246167" y="365435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2760" name="Google Shape;2760;p35"/>
          <p:cNvSpPr txBox="1">
            <a:spLocks noGrp="1"/>
          </p:cNvSpPr>
          <p:nvPr>
            <p:ph type="subTitle" idx="20"/>
          </p:nvPr>
        </p:nvSpPr>
        <p:spPr>
          <a:xfrm>
            <a:off x="6362740" y="41584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Perspetivas para o futuro e opinião crítica</a:t>
            </a:r>
            <a:endParaRPr dirty="0"/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281162" y="301173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355680" y="744277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EVOLUÇÃO </a:t>
            </a:r>
            <a:r>
              <a:rPr lang="en" sz="2800" dirty="0">
                <a:solidFill>
                  <a:schemeClr val="accent2"/>
                </a:solidFill>
              </a:rPr>
              <a:t>LEGISLATIVA</a:t>
            </a:r>
            <a:r>
              <a:rPr lang="en" sz="2800" dirty="0"/>
              <a:t> DO DIREITO À PROTEÇÃO E PRIVACIDADE DE DADOS</a:t>
            </a:r>
            <a:endParaRPr sz="2800" dirty="0"/>
          </a:p>
        </p:txBody>
      </p:sp>
      <p:sp>
        <p:nvSpPr>
          <p:cNvPr id="39" name="Google Shape;2985;p40">
            <a:extLst>
              <a:ext uri="{FF2B5EF4-FFF2-40B4-BE49-F238E27FC236}">
                <a16:creationId xmlns:a16="http://schemas.microsoft.com/office/drawing/2014/main" id="{D095F9C7-5127-4F47-B98C-79135BEA94C7}"/>
              </a:ext>
            </a:extLst>
          </p:cNvPr>
          <p:cNvSpPr/>
          <p:nvPr/>
        </p:nvSpPr>
        <p:spPr>
          <a:xfrm>
            <a:off x="951620" y="1799099"/>
            <a:ext cx="3421088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  <a:latin typeface="Exo" panose="020B0604020202020204" charset="0"/>
              </a:rPr>
              <a:t>Diretiva (UE) 2016/680: </a:t>
            </a:r>
          </a:p>
        </p:txBody>
      </p:sp>
      <p:sp>
        <p:nvSpPr>
          <p:cNvPr id="41" name="Subtítulo 4">
            <a:extLst>
              <a:ext uri="{FF2B5EF4-FFF2-40B4-BE49-F238E27FC236}">
                <a16:creationId xmlns:a16="http://schemas.microsoft.com/office/drawing/2014/main" id="{0B40E7D5-F764-452D-B1D9-A619C1C13E9C}"/>
              </a:ext>
            </a:extLst>
          </p:cNvPr>
          <p:cNvSpPr txBox="1">
            <a:spLocks/>
          </p:cNvSpPr>
          <p:nvPr/>
        </p:nvSpPr>
        <p:spPr>
          <a:xfrm>
            <a:off x="863110" y="2543614"/>
            <a:ext cx="3598107" cy="156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PT" dirty="0"/>
              <a:t>"relativa à proteção das pessoas singulares no que diz respeito ao tratamento de dados pessoais pelas autoridades competentes para efeitos </a:t>
            </a:r>
            <a:r>
              <a:rPr lang="pt-PT" dirty="0">
                <a:solidFill>
                  <a:schemeClr val="bg1"/>
                </a:solidFill>
              </a:rPr>
              <a:t>de</a:t>
            </a:r>
            <a:r>
              <a:rPr lang="pt-PT" b="1" dirty="0">
                <a:solidFill>
                  <a:schemeClr val="accent2"/>
                </a:solidFill>
              </a:rPr>
              <a:t> prevenção, investigação, deteção ou repressão de infrações penais </a:t>
            </a:r>
            <a:r>
              <a:rPr lang="pt-PT" dirty="0"/>
              <a:t>ou execução de sanções penais, e à livre circulação desses dados.”</a:t>
            </a:r>
          </a:p>
        </p:txBody>
      </p:sp>
      <p:sp>
        <p:nvSpPr>
          <p:cNvPr id="11" name="Google Shape;2985;p40">
            <a:extLst>
              <a:ext uri="{FF2B5EF4-FFF2-40B4-BE49-F238E27FC236}">
                <a16:creationId xmlns:a16="http://schemas.microsoft.com/office/drawing/2014/main" id="{9099B285-582C-44A3-B1F4-8E4B8A6E8019}"/>
              </a:ext>
            </a:extLst>
          </p:cNvPr>
          <p:cNvSpPr/>
          <p:nvPr/>
        </p:nvSpPr>
        <p:spPr>
          <a:xfrm>
            <a:off x="4968240" y="1799099"/>
            <a:ext cx="3421088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  <a:latin typeface="Exo" panose="020B0604020202020204" charset="0"/>
              </a:rPr>
              <a:t>Diretiva (UE) 2016/681: 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DC03FF53-2F64-4E76-A819-D50527F38F15}"/>
              </a:ext>
            </a:extLst>
          </p:cNvPr>
          <p:cNvSpPr txBox="1">
            <a:spLocks/>
          </p:cNvSpPr>
          <p:nvPr/>
        </p:nvSpPr>
        <p:spPr>
          <a:xfrm>
            <a:off x="4968239" y="2461846"/>
            <a:ext cx="3533631" cy="128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PT" dirty="0"/>
              <a:t>"relativa à utilização dos dados dos registos de identificação dos passageiros (PNR) para efeitos de prevenção, deteção, investigação e repressão das </a:t>
            </a:r>
            <a:r>
              <a:rPr lang="pt-PT" b="1" dirty="0">
                <a:solidFill>
                  <a:schemeClr val="accent2"/>
                </a:solidFill>
              </a:rPr>
              <a:t>infrações terroristas </a:t>
            </a:r>
            <a:r>
              <a:rPr lang="pt-PT" dirty="0"/>
              <a:t>e da </a:t>
            </a:r>
            <a:r>
              <a:rPr lang="pt-PT" b="1" dirty="0">
                <a:solidFill>
                  <a:schemeClr val="accent2"/>
                </a:solidFill>
              </a:rPr>
              <a:t>criminalidade grave</a:t>
            </a:r>
            <a:r>
              <a:rPr lang="pt-PT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39861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355680" y="744277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EVOLUÇÃO </a:t>
            </a:r>
            <a:r>
              <a:rPr lang="en" sz="2800" dirty="0">
                <a:solidFill>
                  <a:schemeClr val="accent2"/>
                </a:solidFill>
              </a:rPr>
              <a:t>LEGISLATIVA</a:t>
            </a:r>
            <a:r>
              <a:rPr lang="en" sz="2800" dirty="0"/>
              <a:t> DO DIREITO À PROTEÇÃO E PRIVACIDADE DE DADOS</a:t>
            </a:r>
            <a:endParaRPr sz="28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85E4FAE-D1B8-4802-B64B-AEDA37BF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6" y="1484684"/>
            <a:ext cx="4822532" cy="30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353;p47">
            <a:extLst>
              <a:ext uri="{FF2B5EF4-FFF2-40B4-BE49-F238E27FC236}">
                <a16:creationId xmlns:a16="http://schemas.microsoft.com/office/drawing/2014/main" id="{17AEF5E5-9FFB-4B94-9C90-A0FC32A4D99B}"/>
              </a:ext>
            </a:extLst>
          </p:cNvPr>
          <p:cNvSpPr txBox="1"/>
          <p:nvPr/>
        </p:nvSpPr>
        <p:spPr>
          <a:xfrm>
            <a:off x="4778663" y="4721534"/>
            <a:ext cx="3612715" cy="15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Source: Special Eurobarometer 487a (March 2019)</a:t>
            </a:r>
            <a:endParaRPr sz="8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7" name="Google Shape;2950;p39">
            <a:extLst>
              <a:ext uri="{FF2B5EF4-FFF2-40B4-BE49-F238E27FC236}">
                <a16:creationId xmlns:a16="http://schemas.microsoft.com/office/drawing/2014/main" id="{0278A4DD-D659-4A6E-8D57-DBCDABBD2851}"/>
              </a:ext>
            </a:extLst>
          </p:cNvPr>
          <p:cNvGrpSpPr/>
          <p:nvPr/>
        </p:nvGrpSpPr>
        <p:grpSpPr>
          <a:xfrm>
            <a:off x="955269" y="2174325"/>
            <a:ext cx="2322504" cy="1131583"/>
            <a:chOff x="1280320" y="610086"/>
            <a:chExt cx="2825138" cy="1563731"/>
          </a:xfrm>
        </p:grpSpPr>
        <p:sp>
          <p:nvSpPr>
            <p:cNvPr id="18" name="Google Shape;2951;p39">
              <a:extLst>
                <a:ext uri="{FF2B5EF4-FFF2-40B4-BE49-F238E27FC236}">
                  <a16:creationId xmlns:a16="http://schemas.microsoft.com/office/drawing/2014/main" id="{25688663-EBFC-40A8-A976-9C9AD5CBB9B8}"/>
                </a:ext>
              </a:extLst>
            </p:cNvPr>
            <p:cNvSpPr txBox="1"/>
            <p:nvPr/>
          </p:nvSpPr>
          <p:spPr>
            <a:xfrm>
              <a:off x="1280320" y="610086"/>
              <a:ext cx="567953" cy="484798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9" name="Google Shape;2952;p39">
              <a:extLst>
                <a:ext uri="{FF2B5EF4-FFF2-40B4-BE49-F238E27FC236}">
                  <a16:creationId xmlns:a16="http://schemas.microsoft.com/office/drawing/2014/main" id="{9782158D-6ED0-4D88-A788-A8066FCC4812}"/>
                </a:ext>
              </a:extLst>
            </p:cNvPr>
            <p:cNvSpPr txBox="1"/>
            <p:nvPr/>
          </p:nvSpPr>
          <p:spPr>
            <a:xfrm>
              <a:off x="1487292" y="891367"/>
              <a:ext cx="2618166" cy="1282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de pessoas que já ouviu falar na autoridade nacional de </a:t>
              </a:r>
              <a:r>
                <a:rPr lang="pt-PT" sz="1800" b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proteção de dados</a:t>
              </a:r>
              <a:endParaRPr sz="1800" b="1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0" name="Google Shape;2952;p39">
            <a:extLst>
              <a:ext uri="{FF2B5EF4-FFF2-40B4-BE49-F238E27FC236}">
                <a16:creationId xmlns:a16="http://schemas.microsoft.com/office/drawing/2014/main" id="{8BB0731C-1F4A-4409-BA81-48EB98F92842}"/>
              </a:ext>
            </a:extLst>
          </p:cNvPr>
          <p:cNvSpPr txBox="1"/>
          <p:nvPr/>
        </p:nvSpPr>
        <p:spPr>
          <a:xfrm>
            <a:off x="6900203" y="4107766"/>
            <a:ext cx="105507" cy="15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´</a:t>
            </a:r>
            <a:endParaRPr sz="11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5184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61"/>
          <p:cNvSpPr txBox="1">
            <a:spLocks noGrp="1"/>
          </p:cNvSpPr>
          <p:nvPr>
            <p:ph type="title"/>
          </p:nvPr>
        </p:nvSpPr>
        <p:spPr>
          <a:xfrm>
            <a:off x="423750" y="2030213"/>
            <a:ext cx="8296500" cy="2304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UBIQUIDADE DIGITAL </a:t>
            </a:r>
            <a:r>
              <a:rPr lang="en" dirty="0">
                <a:solidFill>
                  <a:schemeClr val="accent2"/>
                </a:solidFill>
              </a:rPr>
              <a:t>VS. </a:t>
            </a:r>
            <a:r>
              <a:rPr lang="en" dirty="0">
                <a:solidFill>
                  <a:schemeClr val="bg1"/>
                </a:solidFill>
              </a:rPr>
              <a:t>PRIVACIDADE INDIVIDUAL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48" name="Google Shape;4148;p61"/>
          <p:cNvSpPr txBox="1">
            <a:spLocks noGrp="1"/>
          </p:cNvSpPr>
          <p:nvPr>
            <p:ph type="title" idx="2"/>
          </p:nvPr>
        </p:nvSpPr>
        <p:spPr>
          <a:xfrm>
            <a:off x="6254800" y="1343244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193" name="Google Shape;4193;p61"/>
          <p:cNvGrpSpPr/>
          <p:nvPr/>
        </p:nvGrpSpPr>
        <p:grpSpPr>
          <a:xfrm rot="5400000">
            <a:off x="5527875" y="467850"/>
            <a:ext cx="98902" cy="553090"/>
            <a:chOff x="4898850" y="4820550"/>
            <a:chExt cx="98902" cy="553090"/>
          </a:xfrm>
        </p:grpSpPr>
        <p:sp>
          <p:nvSpPr>
            <p:cNvPr id="4194" name="Google Shape;4194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941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845150" y="58449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</a:rPr>
              <a:t>VULNERABILIDADE </a:t>
            </a:r>
            <a:r>
              <a:rPr lang="pt-PT" dirty="0"/>
              <a:t>DA INFORMAÇÃO PESSOAL</a:t>
            </a:r>
            <a:endParaRPr lang="pt-PT"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4019012" y="4842745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098" name="Picture 2" descr="Políticas públicas e economia dos média em debate no PolObs | Centro de  Estudos de Comunicação e Sociedade">
            <a:extLst>
              <a:ext uri="{FF2B5EF4-FFF2-40B4-BE49-F238E27FC236}">
                <a16:creationId xmlns:a16="http://schemas.microsoft.com/office/drawing/2014/main" id="{1132D77A-F5A9-4068-96FC-75BD2B62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19" y="1736835"/>
            <a:ext cx="3534313" cy="23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Subtítulo 4">
            <a:extLst>
              <a:ext uri="{FF2B5EF4-FFF2-40B4-BE49-F238E27FC236}">
                <a16:creationId xmlns:a16="http://schemas.microsoft.com/office/drawing/2014/main" id="{1AB53A4B-528B-42BB-AC52-92EC8CA66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18" y="1485277"/>
            <a:ext cx="4654539" cy="307373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accent2"/>
                </a:solidFill>
              </a:rPr>
              <a:t>Omnipresença</a:t>
            </a:r>
            <a:r>
              <a:rPr lang="pt-PT" dirty="0"/>
              <a:t> da tecnologia no quotidiano.</a:t>
            </a:r>
          </a:p>
          <a:p>
            <a:pPr marL="139700" indent="0" algn="just"/>
            <a:endParaRPr lang="pt-P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accent2"/>
                </a:solidFill>
              </a:rPr>
              <a:t>Risco de exposição </a:t>
            </a:r>
            <a:r>
              <a:rPr lang="pt-PT" dirty="0">
                <a:solidFill>
                  <a:schemeClr val="bg1"/>
                </a:solidFill>
              </a:rPr>
              <a:t>de dados pessoais </a:t>
            </a:r>
            <a:r>
              <a:rPr lang="pt-PT" dirty="0"/>
              <a:t>e privados .</a:t>
            </a:r>
          </a:p>
          <a:p>
            <a:pPr marL="139700" indent="0" algn="just"/>
            <a:endParaRPr lang="pt-P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PT" dirty="0"/>
              <a:t>Utilizadores não se </a:t>
            </a:r>
            <a:r>
              <a:rPr lang="pt-PT" b="1" dirty="0">
                <a:solidFill>
                  <a:schemeClr val="accent2"/>
                </a:solidFill>
              </a:rPr>
              <a:t>apercebem da presença de dispositivos no meio.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7029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551322" y="355800"/>
            <a:ext cx="7717800" cy="96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ETICIDADE</a:t>
            </a:r>
            <a:r>
              <a:rPr lang="en" dirty="0"/>
              <a:t> DA COMPUTAÇÃO PERVASIVA E UBÍQUA</a:t>
            </a:r>
            <a:endParaRPr dirty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400650" y="1148772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ítulo 4">
            <a:extLst>
              <a:ext uri="{FF2B5EF4-FFF2-40B4-BE49-F238E27FC236}">
                <a16:creationId xmlns:a16="http://schemas.microsoft.com/office/drawing/2014/main" id="{5FCD9859-4216-4A11-8AB0-5A0E19187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030" y="1735009"/>
            <a:ext cx="4246906" cy="262881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PT" dirty="0"/>
              <a:t>Questões éticas relativas ao </a:t>
            </a:r>
            <a:r>
              <a:rPr lang="pt-PT" b="1" dirty="0">
                <a:solidFill>
                  <a:schemeClr val="accent2"/>
                </a:solidFill>
              </a:rPr>
              <a:t>consentimento </a:t>
            </a:r>
            <a:r>
              <a:rPr lang="pt-PT" dirty="0">
                <a:solidFill>
                  <a:schemeClr val="bg1"/>
                </a:solidFill>
              </a:rPr>
              <a:t>das </a:t>
            </a:r>
            <a:r>
              <a:rPr lang="pt-PT" b="1" dirty="0"/>
              <a:t>informações captadas.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PT" dirty="0"/>
          </a:p>
          <a:p>
            <a:pPr algn="just">
              <a:buFont typeface="Arial" panose="020B0604020202020204" pitchFamily="34" charset="0"/>
              <a:buChar char="•"/>
            </a:pPr>
            <a:endParaRPr lang="pt-P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PT" dirty="0"/>
              <a:t>Dependência dos serviços críticos das </a:t>
            </a:r>
            <a:r>
              <a:rPr lang="pt-PT" b="1" dirty="0">
                <a:solidFill>
                  <a:schemeClr val="accent2"/>
                </a:solidFill>
              </a:rPr>
              <a:t>redes wireless</a:t>
            </a:r>
            <a:r>
              <a:rPr lang="pt-PT" dirty="0"/>
              <a:t>. Exemplo: Hospitais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PT" dirty="0"/>
          </a:p>
          <a:p>
            <a:pPr marL="139700" indent="0" algn="just"/>
            <a:endParaRPr lang="pt-PT" dirty="0"/>
          </a:p>
          <a:p>
            <a:pPr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6" name="Marcador de Posição de Conteúdo 4">
            <a:extLst>
              <a:ext uri="{FF2B5EF4-FFF2-40B4-BE49-F238E27FC236}">
                <a16:creationId xmlns:a16="http://schemas.microsoft.com/office/drawing/2014/main" id="{4AEE659C-6C6D-4EC6-ADAD-4412AA2E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67" y="1735009"/>
            <a:ext cx="3808936" cy="250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353;p47">
            <a:extLst>
              <a:ext uri="{FF2B5EF4-FFF2-40B4-BE49-F238E27FC236}">
                <a16:creationId xmlns:a16="http://schemas.microsoft.com/office/drawing/2014/main" id="{0B581B68-55C9-4FB5-AD8A-397198D88C28}"/>
              </a:ext>
            </a:extLst>
          </p:cNvPr>
          <p:cNvSpPr txBox="1"/>
          <p:nvPr/>
        </p:nvSpPr>
        <p:spPr>
          <a:xfrm>
            <a:off x="5212893" y="4287620"/>
            <a:ext cx="3612715" cy="15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Source: </a:t>
            </a:r>
            <a:r>
              <a:rPr lang="en-US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Concerns for smart home devices worldwide (2017)</a:t>
            </a:r>
            <a:r>
              <a:rPr lang="en" sz="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endParaRPr sz="8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03752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p63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4" name="Google Shape;4294;p63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4296" name="Google Shape;4296;p63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297" name="Google Shape;4297;p63"/>
          <p:cNvGrpSpPr/>
          <p:nvPr/>
        </p:nvGrpSpPr>
        <p:grpSpPr>
          <a:xfrm rot="-5400000" flipH="1">
            <a:off x="7383127" y="3012828"/>
            <a:ext cx="883262" cy="242091"/>
            <a:chOff x="2300350" y="2601250"/>
            <a:chExt cx="2275275" cy="623625"/>
          </a:xfrm>
        </p:grpSpPr>
        <p:sp>
          <p:nvSpPr>
            <p:cNvPr id="4298" name="Google Shape;4298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4" name="Google Shape;4304;p63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4305" name="Google Shape;4305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0" name="Google Shape;4310;p63"/>
          <p:cNvGrpSpPr/>
          <p:nvPr/>
        </p:nvGrpSpPr>
        <p:grpSpPr>
          <a:xfrm>
            <a:off x="2502517" y="715516"/>
            <a:ext cx="1105976" cy="133969"/>
            <a:chOff x="8183182" y="663852"/>
            <a:chExt cx="1475028" cy="178673"/>
          </a:xfrm>
        </p:grpSpPr>
        <p:grpSp>
          <p:nvGrpSpPr>
            <p:cNvPr id="4311" name="Google Shape;4311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2" name="Google Shape;4312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2" name="Google Shape;4322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3" name="Google Shape;432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3" name="Google Shape;4333;p63"/>
          <p:cNvGrpSpPr/>
          <p:nvPr/>
        </p:nvGrpSpPr>
        <p:grpSpPr>
          <a:xfrm>
            <a:off x="5835364" y="1296428"/>
            <a:ext cx="883262" cy="242091"/>
            <a:chOff x="2300350" y="2601250"/>
            <a:chExt cx="2275275" cy="623625"/>
          </a:xfrm>
        </p:grpSpPr>
        <p:sp>
          <p:nvSpPr>
            <p:cNvPr id="4334" name="Google Shape;4334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63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4341" name="Google Shape;4341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7" name="Google Shape;4347;p63"/>
          <p:cNvGrpSpPr/>
          <p:nvPr/>
        </p:nvGrpSpPr>
        <p:grpSpPr>
          <a:xfrm rot="5400000">
            <a:off x="4397925" y="1382925"/>
            <a:ext cx="98902" cy="553090"/>
            <a:chOff x="4898850" y="4820550"/>
            <a:chExt cx="98902" cy="553090"/>
          </a:xfrm>
        </p:grpSpPr>
        <p:sp>
          <p:nvSpPr>
            <p:cNvPr id="4348" name="Google Shape;4348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3" name="Google Shape;4353;p63"/>
          <p:cNvGrpSpPr/>
          <p:nvPr/>
        </p:nvGrpSpPr>
        <p:grpSpPr>
          <a:xfrm>
            <a:off x="5564542" y="4282016"/>
            <a:ext cx="1105976" cy="133969"/>
            <a:chOff x="8183182" y="663852"/>
            <a:chExt cx="1475028" cy="178673"/>
          </a:xfrm>
        </p:grpSpPr>
        <p:grpSp>
          <p:nvGrpSpPr>
            <p:cNvPr id="4354" name="Google Shape;4354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5" name="Google Shape;4355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5" name="Google Shape;4365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6" name="Google Shape;436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34456546-8AE4-44B8-8E1C-9664E1B8A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 PERSPETIVA PARA O FUTURO</a:t>
            </a:r>
          </a:p>
        </p:txBody>
      </p:sp>
    </p:spTree>
    <p:extLst>
      <p:ext uri="{BB962C8B-B14F-4D97-AF65-F5344CB8AC3E}">
        <p14:creationId xmlns:p14="http://schemas.microsoft.com/office/powerpoint/2010/main" val="642714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4" name="Google Shape;4534;p68"/>
          <p:cNvPicPr preferRelativeResize="0"/>
          <p:nvPr/>
        </p:nvPicPr>
        <p:blipFill rotWithShape="1">
          <a:blip r:embed="rId3"/>
          <a:srcRect l="12781" r="12781"/>
          <a:stretch/>
        </p:blipFill>
        <p:spPr>
          <a:xfrm>
            <a:off x="5217605" y="709483"/>
            <a:ext cx="2554795" cy="2467481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535" name="Google Shape;4535;p6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536" name="Google Shape;4536;p68"/>
          <p:cNvSpPr txBox="1">
            <a:spLocks noGrp="1"/>
          </p:cNvSpPr>
          <p:nvPr>
            <p:ph type="subTitle" idx="1"/>
          </p:nvPr>
        </p:nvSpPr>
        <p:spPr>
          <a:xfrm>
            <a:off x="909265" y="1721193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Inúmeros benefícios</a:t>
            </a:r>
            <a:endParaRPr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MAS … Ainda existem barreiras a ultrapassar</a:t>
            </a:r>
            <a:endParaRPr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A segurança é uma das principais barreiras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Dados suscetíveis a acessos não autorizados</a:t>
            </a:r>
            <a:endParaRPr dirty="0"/>
          </a:p>
        </p:txBody>
      </p:sp>
      <p:grpSp>
        <p:nvGrpSpPr>
          <p:cNvPr id="4538" name="Google Shape;4538;p68"/>
          <p:cNvGrpSpPr/>
          <p:nvPr/>
        </p:nvGrpSpPr>
        <p:grpSpPr>
          <a:xfrm rot="-5400000">
            <a:off x="7389603" y="2379324"/>
            <a:ext cx="883262" cy="242091"/>
            <a:chOff x="2300350" y="2601250"/>
            <a:chExt cx="2275275" cy="623625"/>
          </a:xfrm>
        </p:grpSpPr>
        <p:sp>
          <p:nvSpPr>
            <p:cNvPr id="4539" name="Google Shape;4539;p6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5" name="Google Shape;4545;p68"/>
          <p:cNvGrpSpPr/>
          <p:nvPr/>
        </p:nvGrpSpPr>
        <p:grpSpPr>
          <a:xfrm>
            <a:off x="4789594" y="914919"/>
            <a:ext cx="1105976" cy="133969"/>
            <a:chOff x="8183182" y="663852"/>
            <a:chExt cx="1475028" cy="178673"/>
          </a:xfrm>
        </p:grpSpPr>
        <p:grpSp>
          <p:nvGrpSpPr>
            <p:cNvPr id="4546" name="Google Shape;4546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47" name="Google Shape;4547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7" name="Google Shape;4557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58" name="Google Shape;4558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8" name="Google Shape;4568;p68"/>
          <p:cNvGrpSpPr/>
          <p:nvPr/>
        </p:nvGrpSpPr>
        <p:grpSpPr>
          <a:xfrm rot="5400000">
            <a:off x="5229003" y="3483087"/>
            <a:ext cx="98902" cy="553090"/>
            <a:chOff x="4898850" y="4820550"/>
            <a:chExt cx="98902" cy="553090"/>
          </a:xfrm>
        </p:grpSpPr>
        <p:sp>
          <p:nvSpPr>
            <p:cNvPr id="4569" name="Google Shape;4569;p6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Google Shape;4534;p68">
            <a:extLst>
              <a:ext uri="{FF2B5EF4-FFF2-40B4-BE49-F238E27FC236}">
                <a16:creationId xmlns:a16="http://schemas.microsoft.com/office/drawing/2014/main" id="{D68655B6-3FF0-4E16-99E1-44EA8E54331E}"/>
              </a:ext>
            </a:extLst>
          </p:cNvPr>
          <p:cNvPicPr preferRelativeResize="0"/>
          <p:nvPr/>
        </p:nvPicPr>
        <p:blipFill rotWithShape="1">
          <a:blip r:embed="rId4"/>
          <a:srcRect l="19267" r="19267"/>
          <a:stretch/>
        </p:blipFill>
        <p:spPr>
          <a:xfrm>
            <a:off x="6343701" y="2849513"/>
            <a:ext cx="1934800" cy="1799859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3" name="Google Shape;4293;p63">
            <a:extLst>
              <a:ext uri="{FF2B5EF4-FFF2-40B4-BE49-F238E27FC236}">
                <a16:creationId xmlns:a16="http://schemas.microsoft.com/office/drawing/2014/main" id="{93A6DA62-C858-4433-AD65-AC8BE39AA692}"/>
              </a:ext>
            </a:extLst>
          </p:cNvPr>
          <p:cNvSpPr/>
          <p:nvPr/>
        </p:nvSpPr>
        <p:spPr>
          <a:xfrm>
            <a:off x="1308108" y="3594498"/>
            <a:ext cx="4901132" cy="732558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lt2"/>
              </a:gs>
              <a:gs pos="92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id="{3E26105A-FC46-44DF-96D0-A8541CDE2DDA}"/>
              </a:ext>
            </a:extLst>
          </p:cNvPr>
          <p:cNvSpPr txBox="1">
            <a:spLocks/>
          </p:cNvSpPr>
          <p:nvPr/>
        </p:nvSpPr>
        <p:spPr>
          <a:xfrm>
            <a:off x="1308108" y="3788577"/>
            <a:ext cx="4901132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T Sans"/>
              <a:buChar char="●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39700" indent="0">
              <a:buNone/>
            </a:pPr>
            <a:r>
              <a:rPr lang="pt-PT" b="1" dirty="0"/>
              <a:t>Consciencializar os utilizadores sobre os seus direitos e as entidades governamentais e empresariais devem garantir a privacidade e segurança dos dados da população</a:t>
            </a:r>
          </a:p>
        </p:txBody>
      </p:sp>
      <p:grpSp>
        <p:nvGrpSpPr>
          <p:cNvPr id="45" name="Google Shape;9833;p83">
            <a:extLst>
              <a:ext uri="{FF2B5EF4-FFF2-40B4-BE49-F238E27FC236}">
                <a16:creationId xmlns:a16="http://schemas.microsoft.com/office/drawing/2014/main" id="{C3B2BD14-9F23-432F-9C05-76065AE0D895}"/>
              </a:ext>
            </a:extLst>
          </p:cNvPr>
          <p:cNvGrpSpPr/>
          <p:nvPr/>
        </p:nvGrpSpPr>
        <p:grpSpPr>
          <a:xfrm flipH="1">
            <a:off x="809227" y="3333509"/>
            <a:ext cx="557828" cy="540749"/>
            <a:chOff x="1490050" y="3805975"/>
            <a:chExt cx="491900" cy="482350"/>
          </a:xfrm>
          <a:solidFill>
            <a:schemeClr val="accent2"/>
          </a:solidFill>
        </p:grpSpPr>
        <p:sp>
          <p:nvSpPr>
            <p:cNvPr id="46" name="Google Shape;9834;p83">
              <a:extLst>
                <a:ext uri="{FF2B5EF4-FFF2-40B4-BE49-F238E27FC236}">
                  <a16:creationId xmlns:a16="http://schemas.microsoft.com/office/drawing/2014/main" id="{B9795E1F-5A6F-4778-AEF6-B9BEC60016C9}"/>
                </a:ext>
              </a:extLst>
            </p:cNvPr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835;p83">
              <a:extLst>
                <a:ext uri="{FF2B5EF4-FFF2-40B4-BE49-F238E27FC236}">
                  <a16:creationId xmlns:a16="http://schemas.microsoft.com/office/drawing/2014/main" id="{C7DCBD73-A3F9-4507-975E-2DC82566EEFF}"/>
                </a:ext>
              </a:extLst>
            </p:cNvPr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9836;p83">
              <a:extLst>
                <a:ext uri="{FF2B5EF4-FFF2-40B4-BE49-F238E27FC236}">
                  <a16:creationId xmlns:a16="http://schemas.microsoft.com/office/drawing/2014/main" id="{2A9F4258-77D1-4D2D-B8F6-6C68B7D462AE}"/>
                </a:ext>
              </a:extLst>
            </p:cNvPr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9837;p83">
              <a:extLst>
                <a:ext uri="{FF2B5EF4-FFF2-40B4-BE49-F238E27FC236}">
                  <a16:creationId xmlns:a16="http://schemas.microsoft.com/office/drawing/2014/main" id="{4AE77650-F03E-49F6-8EA5-D167739E9F73}"/>
                </a:ext>
              </a:extLst>
            </p:cNvPr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aw is Code: Making Policy for Artificial Intelligence - Our World: 100  thought leaders shape our common future">
            <a:extLst>
              <a:ext uri="{FF2B5EF4-FFF2-40B4-BE49-F238E27FC236}">
                <a16:creationId xmlns:a16="http://schemas.microsoft.com/office/drawing/2014/main" id="{BC054915-1AD8-4FF4-9F8F-89D3636BE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0" y="0"/>
            <a:ext cx="914398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40CBDD-D890-413E-B146-C6DA5D973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7497" y="1637536"/>
            <a:ext cx="7167283" cy="823913"/>
          </a:xfrm>
        </p:spPr>
        <p:txBody>
          <a:bodyPr spcFirstLastPara="1" vert="horz" wrap="square" lIns="68580" tIns="34290" rIns="68580" bIns="34290" rtlCol="0" anchor="b" anchorCtr="0">
            <a:no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Exo" panose="020B0604020202020204" charset="0"/>
              </a:rPr>
              <a:t>Sensorização e </a:t>
            </a:r>
            <a:r>
              <a:rPr lang="pt-PT" sz="4400" b="1" dirty="0">
                <a:solidFill>
                  <a:srgbClr val="FFFFFF"/>
                </a:solidFill>
                <a:latin typeface="Exo" panose="020B0604020202020204" charset="0"/>
              </a:rPr>
              <a:t>Ambiente</a:t>
            </a:r>
          </a:p>
        </p:txBody>
      </p:sp>
      <p:sp>
        <p:nvSpPr>
          <p:cNvPr id="11" name="Google Shape;2659;p33">
            <a:extLst>
              <a:ext uri="{FF2B5EF4-FFF2-40B4-BE49-F238E27FC236}">
                <a16:creationId xmlns:a16="http://schemas.microsoft.com/office/drawing/2014/main" id="{95E31BCD-72C7-4C8A-ACAD-D86F0E002EEB}"/>
              </a:ext>
            </a:extLst>
          </p:cNvPr>
          <p:cNvSpPr/>
          <p:nvPr/>
        </p:nvSpPr>
        <p:spPr>
          <a:xfrm>
            <a:off x="2029888" y="2696986"/>
            <a:ext cx="4882500" cy="3999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C3DC8F-E5F0-488C-9797-F38982B6401C}"/>
              </a:ext>
            </a:extLst>
          </p:cNvPr>
          <p:cNvSpPr txBox="1"/>
          <p:nvPr/>
        </p:nvSpPr>
        <p:spPr>
          <a:xfrm>
            <a:off x="7261751" y="4051340"/>
            <a:ext cx="2258499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Ana Filipa Pereira  </a:t>
            </a:r>
            <a:r>
              <a:rPr lang="pt-PT" sz="900" dirty="0">
                <a:solidFill>
                  <a:schemeClr val="bg1"/>
                </a:solidFill>
              </a:rPr>
              <a:t>PG46978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Carolina Santejo    </a:t>
            </a:r>
            <a:r>
              <a:rPr lang="pt-PT" sz="900" dirty="0">
                <a:solidFill>
                  <a:schemeClr val="bg1"/>
                </a:solidFill>
              </a:rPr>
              <a:t>PG47102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Luís Pinto               </a:t>
            </a:r>
            <a:r>
              <a:rPr lang="pt-PT" sz="900" dirty="0">
                <a:solidFill>
                  <a:schemeClr val="bg1"/>
                </a:solidFill>
              </a:rPr>
              <a:t>PG47428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bg1"/>
                </a:solidFill>
              </a:rPr>
              <a:t>Raquel Costa         </a:t>
            </a:r>
            <a:r>
              <a:rPr lang="pt-PT" sz="900" dirty="0">
                <a:solidFill>
                  <a:schemeClr val="bg1"/>
                </a:solidFill>
              </a:rPr>
              <a:t>PG47600</a:t>
            </a:r>
          </a:p>
          <a:p>
            <a:pPr>
              <a:spcAft>
                <a:spcPts val="450"/>
              </a:spcAft>
            </a:pPr>
            <a:endParaRPr lang="pt-PT" sz="10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74FBEA-D5FF-468F-BFC9-953D4C3D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1" y="173729"/>
            <a:ext cx="1257375" cy="114002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49FF0A9-BFF9-4122-B82A-A37AAA04375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01091" y="2484980"/>
            <a:ext cx="6858000" cy="823913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8909C">
                    <a:lumMod val="50000"/>
                  </a:srgbClr>
                </a:solidFill>
                <a:effectLst/>
                <a:uLnTx/>
                <a:uFillTx/>
                <a:latin typeface="Proxima Nova"/>
                <a:sym typeface="Proxima Nova"/>
              </a:rPr>
              <a:t>Privacidade de Dados na Computação Ubíqua</a:t>
            </a:r>
          </a:p>
        </p:txBody>
      </p:sp>
    </p:spTree>
    <p:extLst>
      <p:ext uri="{BB962C8B-B14F-4D97-AF65-F5344CB8AC3E}">
        <p14:creationId xmlns:p14="http://schemas.microsoft.com/office/powerpoint/2010/main" val="3343248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66"/>
          <p:cNvSpPr txBox="1">
            <a:spLocks noGrp="1"/>
          </p:cNvSpPr>
          <p:nvPr>
            <p:ph type="title"/>
          </p:nvPr>
        </p:nvSpPr>
        <p:spPr>
          <a:xfrm>
            <a:off x="312621" y="509772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EVOLUÇÃO</a:t>
            </a:r>
            <a:r>
              <a:rPr lang="en" dirty="0"/>
              <a:t> AO LONGO DOS ANOS</a:t>
            </a:r>
            <a:endParaRPr dirty="0"/>
          </a:p>
        </p:txBody>
      </p:sp>
      <p:grpSp>
        <p:nvGrpSpPr>
          <p:cNvPr id="4427" name="Google Shape;4427;p66"/>
          <p:cNvGrpSpPr/>
          <p:nvPr/>
        </p:nvGrpSpPr>
        <p:grpSpPr>
          <a:xfrm>
            <a:off x="7222664" y="3907916"/>
            <a:ext cx="883262" cy="242091"/>
            <a:chOff x="2300350" y="2601250"/>
            <a:chExt cx="2275275" cy="623625"/>
          </a:xfrm>
        </p:grpSpPr>
        <p:sp>
          <p:nvSpPr>
            <p:cNvPr id="4428" name="Google Shape;4428;p6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66"/>
          <p:cNvGrpSpPr/>
          <p:nvPr/>
        </p:nvGrpSpPr>
        <p:grpSpPr>
          <a:xfrm>
            <a:off x="2512717" y="3907916"/>
            <a:ext cx="1105976" cy="133969"/>
            <a:chOff x="8183182" y="663852"/>
            <a:chExt cx="1475028" cy="178673"/>
          </a:xfrm>
        </p:grpSpPr>
        <p:grpSp>
          <p:nvGrpSpPr>
            <p:cNvPr id="4435" name="Google Shape;4435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6" name="Google Shape;4436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6" name="Google Shape;4446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7" name="Google Shape;444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66"/>
          <p:cNvGrpSpPr/>
          <p:nvPr/>
        </p:nvGrpSpPr>
        <p:grpSpPr>
          <a:xfrm rot="5400000">
            <a:off x="4056650" y="1265812"/>
            <a:ext cx="98902" cy="553090"/>
            <a:chOff x="4898850" y="4820550"/>
            <a:chExt cx="98902" cy="553090"/>
          </a:xfrm>
        </p:grpSpPr>
        <p:sp>
          <p:nvSpPr>
            <p:cNvPr id="4458" name="Google Shape;4458;p6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6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6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6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6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7342CE50-4106-4BE3-BC9C-2BF46DF0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00" y="1390447"/>
            <a:ext cx="4873249" cy="290463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8121F5-8616-4727-9873-4A080FE15DF5}"/>
              </a:ext>
            </a:extLst>
          </p:cNvPr>
          <p:cNvSpPr txBox="1"/>
          <p:nvPr/>
        </p:nvSpPr>
        <p:spPr>
          <a:xfrm>
            <a:off x="1871999" y="4272867"/>
            <a:ext cx="495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i="0" u="none" strike="noStrike" baseline="0" dirty="0">
                <a:solidFill>
                  <a:schemeClr val="bg1"/>
                </a:solidFill>
                <a:latin typeface="CMR9"/>
              </a:rPr>
              <a:t>Source: MUKHERJEE, S. Human-Computer Interaction an Globally Used Technique in </a:t>
            </a:r>
            <a:r>
              <a:rPr lang="pt-PT" sz="900" b="0" i="0" u="none" strike="noStrike" baseline="0" dirty="0" err="1">
                <a:solidFill>
                  <a:schemeClr val="bg1"/>
                </a:solidFill>
                <a:latin typeface="CMR9"/>
              </a:rPr>
              <a:t>Society</a:t>
            </a:r>
            <a:r>
              <a:rPr lang="pt-PT" sz="900" b="0" i="0" u="none" strike="noStrike" baseline="0" dirty="0">
                <a:solidFill>
                  <a:schemeClr val="bg1"/>
                </a:solidFill>
                <a:latin typeface="CMR9"/>
              </a:rPr>
              <a:t> </a:t>
            </a:r>
            <a:r>
              <a:rPr lang="pt-PT" sz="900" b="0" i="0" u="none" strike="noStrike" baseline="0" dirty="0" err="1">
                <a:solidFill>
                  <a:schemeClr val="bg1"/>
                </a:solidFill>
                <a:latin typeface="CMR9"/>
              </a:rPr>
              <a:t>Banasthali</a:t>
            </a:r>
            <a:r>
              <a:rPr lang="pt-PT" sz="900" b="0" i="0" u="none" strike="noStrike" baseline="0" dirty="0">
                <a:solidFill>
                  <a:schemeClr val="bg1"/>
                </a:solidFill>
                <a:latin typeface="CMR9"/>
              </a:rPr>
              <a:t> </a:t>
            </a:r>
            <a:r>
              <a:rPr lang="pt-PT" sz="900" b="0" i="0" u="none" strike="noStrike" baseline="0" dirty="0" err="1">
                <a:solidFill>
                  <a:schemeClr val="bg1"/>
                </a:solidFill>
                <a:latin typeface="CMR9"/>
              </a:rPr>
              <a:t>University</a:t>
            </a:r>
            <a:r>
              <a:rPr lang="pt-PT" sz="900" b="0" i="0" u="none" strike="noStrike" baseline="0" dirty="0">
                <a:solidFill>
                  <a:schemeClr val="bg1"/>
                </a:solidFill>
                <a:latin typeface="CMR9"/>
              </a:rPr>
              <a:t>, (2017)</a:t>
            </a:r>
            <a:endParaRPr lang="pt-PT" sz="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557209" y="2290460"/>
            <a:ext cx="7894317" cy="1634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EVOLUÇÃO</a:t>
            </a:r>
            <a:br>
              <a:rPr lang="en" dirty="0"/>
            </a:br>
            <a:r>
              <a:rPr lang="en" dirty="0"/>
              <a:t> DA </a:t>
            </a:r>
            <a:r>
              <a:rPr lang="en" dirty="0">
                <a:solidFill>
                  <a:schemeClr val="accent2"/>
                </a:solidFill>
              </a:rPr>
              <a:t>COMPUTAÇÃO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0073" y="134123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52"/>
          <p:cNvSpPr txBox="1">
            <a:spLocks noGrp="1"/>
          </p:cNvSpPr>
          <p:nvPr>
            <p:ph type="title"/>
          </p:nvPr>
        </p:nvSpPr>
        <p:spPr>
          <a:xfrm>
            <a:off x="759333" y="46956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EVOLUÇÃO DA </a:t>
            </a:r>
            <a:r>
              <a:rPr lang="en" dirty="0">
                <a:solidFill>
                  <a:schemeClr val="accent2"/>
                </a:solidFill>
              </a:rPr>
              <a:t>COMPUTAÇÃO</a:t>
            </a:r>
            <a:endParaRPr dirty="0"/>
          </a:p>
        </p:txBody>
      </p:sp>
      <p:sp>
        <p:nvSpPr>
          <p:cNvPr id="3640" name="Google Shape;3640;p52"/>
          <p:cNvSpPr/>
          <p:nvPr/>
        </p:nvSpPr>
        <p:spPr>
          <a:xfrm>
            <a:off x="5176259" y="2793481"/>
            <a:ext cx="331500" cy="331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1" name="Google Shape;3641;p52"/>
          <p:cNvGrpSpPr/>
          <p:nvPr/>
        </p:nvGrpSpPr>
        <p:grpSpPr>
          <a:xfrm>
            <a:off x="6352757" y="3283856"/>
            <a:ext cx="2529981" cy="1143655"/>
            <a:chOff x="5156174" y="3494322"/>
            <a:chExt cx="2529981" cy="1143655"/>
          </a:xfrm>
        </p:grpSpPr>
        <p:sp>
          <p:nvSpPr>
            <p:cNvPr id="3642" name="Google Shape;3642;p52"/>
            <p:cNvSpPr/>
            <p:nvPr/>
          </p:nvSpPr>
          <p:spPr>
            <a:xfrm>
              <a:off x="5156174" y="3494322"/>
              <a:ext cx="2529981" cy="6493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Computação Pervasiva e Ubíqua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3" name="Google Shape;3643;p52"/>
            <p:cNvSpPr txBox="1"/>
            <p:nvPr/>
          </p:nvSpPr>
          <p:spPr>
            <a:xfrm>
              <a:off x="5560555" y="4176277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Orientado ao utilizador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4" name="Google Shape;3644;p52"/>
          <p:cNvGrpSpPr/>
          <p:nvPr/>
        </p:nvGrpSpPr>
        <p:grpSpPr>
          <a:xfrm>
            <a:off x="2241311" y="3266450"/>
            <a:ext cx="1914375" cy="1128425"/>
            <a:chOff x="2076610" y="3482966"/>
            <a:chExt cx="1914375" cy="1128425"/>
          </a:xfrm>
        </p:grpSpPr>
        <p:sp>
          <p:nvSpPr>
            <p:cNvPr id="3645" name="Google Shape;3645;p52"/>
            <p:cNvSpPr/>
            <p:nvPr/>
          </p:nvSpPr>
          <p:spPr>
            <a:xfrm>
              <a:off x="2076610" y="3482966"/>
              <a:ext cx="1914375" cy="55231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Computação Pessoal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6" name="Google Shape;3646;p52"/>
            <p:cNvSpPr txBox="1"/>
            <p:nvPr/>
          </p:nvSpPr>
          <p:spPr>
            <a:xfrm>
              <a:off x="2342374" y="4149691"/>
              <a:ext cx="138284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Orientado à tarefa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7" name="Google Shape;3647;p52"/>
          <p:cNvGrpSpPr/>
          <p:nvPr/>
        </p:nvGrpSpPr>
        <p:grpSpPr>
          <a:xfrm>
            <a:off x="348717" y="1539962"/>
            <a:ext cx="1793700" cy="1120489"/>
            <a:chOff x="713099" y="1398610"/>
            <a:chExt cx="1793700" cy="1120489"/>
          </a:xfrm>
        </p:grpSpPr>
        <p:sp>
          <p:nvSpPr>
            <p:cNvPr id="3648" name="Google Shape;3648;p52"/>
            <p:cNvSpPr/>
            <p:nvPr/>
          </p:nvSpPr>
          <p:spPr>
            <a:xfrm>
              <a:off x="713099" y="1972541"/>
              <a:ext cx="1793700" cy="54655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Computação Centralizada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9" name="Google Shape;3649;p52"/>
            <p:cNvSpPr txBox="1"/>
            <p:nvPr/>
          </p:nvSpPr>
          <p:spPr>
            <a:xfrm>
              <a:off x="758193" y="1398610"/>
              <a:ext cx="167363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Orientado à máquina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53" name="Google Shape;3653;p52"/>
          <p:cNvGrpSpPr/>
          <p:nvPr/>
        </p:nvGrpSpPr>
        <p:grpSpPr>
          <a:xfrm>
            <a:off x="4424533" y="1540565"/>
            <a:ext cx="1845635" cy="1120554"/>
            <a:chOff x="3661398" y="1442911"/>
            <a:chExt cx="1845635" cy="1120554"/>
          </a:xfrm>
        </p:grpSpPr>
        <p:sp>
          <p:nvSpPr>
            <p:cNvPr id="3654" name="Google Shape;3654;p52"/>
            <p:cNvSpPr/>
            <p:nvPr/>
          </p:nvSpPr>
          <p:spPr>
            <a:xfrm>
              <a:off x="3661398" y="2022090"/>
              <a:ext cx="1845635" cy="5413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Computação Móvel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5" name="Google Shape;3655;p52"/>
            <p:cNvSpPr txBox="1"/>
            <p:nvPr/>
          </p:nvSpPr>
          <p:spPr>
            <a:xfrm>
              <a:off x="3675149" y="144291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Orientado ao utilizador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cxnSp>
        <p:nvCxnSpPr>
          <p:cNvPr id="3656" name="Google Shape;3656;p52"/>
          <p:cNvCxnSpPr>
            <a:stCxn id="3657" idx="6"/>
            <a:endCxn id="3658" idx="2"/>
          </p:cNvCxnSpPr>
          <p:nvPr/>
        </p:nvCxnSpPr>
        <p:spPr>
          <a:xfrm>
            <a:off x="1410715" y="2954044"/>
            <a:ext cx="1637960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59" name="Google Shape;3659;p52"/>
          <p:cNvCxnSpPr>
            <a:stCxn id="3658" idx="6"/>
            <a:endCxn id="3640" idx="2"/>
          </p:cNvCxnSpPr>
          <p:nvPr/>
        </p:nvCxnSpPr>
        <p:spPr>
          <a:xfrm>
            <a:off x="3380175" y="2954044"/>
            <a:ext cx="1796084" cy="518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0" name="Google Shape;3660;p52"/>
          <p:cNvCxnSpPr>
            <a:stCxn id="3640" idx="6"/>
            <a:endCxn id="3661" idx="2"/>
          </p:cNvCxnSpPr>
          <p:nvPr/>
        </p:nvCxnSpPr>
        <p:spPr>
          <a:xfrm>
            <a:off x="5507759" y="2959231"/>
            <a:ext cx="1960806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4" name="Google Shape;3664;p52"/>
          <p:cNvCxnSpPr>
            <a:cxnSpLocks/>
            <a:stCxn id="3657" idx="0"/>
          </p:cNvCxnSpPr>
          <p:nvPr/>
        </p:nvCxnSpPr>
        <p:spPr>
          <a:xfrm flipV="1">
            <a:off x="1244965" y="2658003"/>
            <a:ext cx="0" cy="13029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2"/>
          <p:cNvCxnSpPr>
            <a:cxnSpLocks/>
          </p:cNvCxnSpPr>
          <p:nvPr/>
        </p:nvCxnSpPr>
        <p:spPr>
          <a:xfrm flipV="1">
            <a:off x="5342009" y="2658003"/>
            <a:ext cx="0" cy="13547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2"/>
          <p:cNvCxnSpPr>
            <a:cxnSpLocks/>
            <a:endCxn id="3661" idx="4"/>
          </p:cNvCxnSpPr>
          <p:nvPr/>
        </p:nvCxnSpPr>
        <p:spPr>
          <a:xfrm flipV="1">
            <a:off x="7634315" y="3124981"/>
            <a:ext cx="0" cy="15537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2"/>
          <p:cNvCxnSpPr>
            <a:cxnSpLocks/>
            <a:endCxn id="3658" idx="4"/>
          </p:cNvCxnSpPr>
          <p:nvPr/>
        </p:nvCxnSpPr>
        <p:spPr>
          <a:xfrm flipV="1">
            <a:off x="3214425" y="3119794"/>
            <a:ext cx="0" cy="14665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9" name="Google Shape;3679;p52"/>
          <p:cNvGrpSpPr/>
          <p:nvPr/>
        </p:nvGrpSpPr>
        <p:grpSpPr>
          <a:xfrm rot="5400000">
            <a:off x="3041525" y="1145907"/>
            <a:ext cx="98902" cy="553090"/>
            <a:chOff x="4898850" y="4820550"/>
            <a:chExt cx="98902" cy="553090"/>
          </a:xfrm>
        </p:grpSpPr>
        <p:sp>
          <p:nvSpPr>
            <p:cNvPr id="3680" name="Google Shape;3680;p5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5" name="Google Shape;3685;p52"/>
          <p:cNvSpPr/>
          <p:nvPr/>
        </p:nvSpPr>
        <p:spPr>
          <a:xfrm>
            <a:off x="5245710" y="2862932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6" name="Google Shape;3686;p52"/>
          <p:cNvGrpSpPr/>
          <p:nvPr/>
        </p:nvGrpSpPr>
        <p:grpSpPr>
          <a:xfrm>
            <a:off x="3048675" y="2788294"/>
            <a:ext cx="331500" cy="331500"/>
            <a:chOff x="2924924" y="2835362"/>
            <a:chExt cx="331500" cy="331500"/>
          </a:xfrm>
        </p:grpSpPr>
        <p:sp>
          <p:nvSpPr>
            <p:cNvPr id="3687" name="Google Shape;3687;p52"/>
            <p:cNvSpPr/>
            <p:nvPr/>
          </p:nvSpPr>
          <p:spPr>
            <a:xfrm>
              <a:off x="299467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2924924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8" name="Google Shape;3688;p52"/>
          <p:cNvGrpSpPr/>
          <p:nvPr/>
        </p:nvGrpSpPr>
        <p:grpSpPr>
          <a:xfrm>
            <a:off x="7468565" y="2793481"/>
            <a:ext cx="331500" cy="331500"/>
            <a:chOff x="5887274" y="2840549"/>
            <a:chExt cx="331500" cy="331500"/>
          </a:xfrm>
        </p:grpSpPr>
        <p:sp>
          <p:nvSpPr>
            <p:cNvPr id="3689" name="Google Shape;3689;p52"/>
            <p:cNvSpPr/>
            <p:nvPr/>
          </p:nvSpPr>
          <p:spPr>
            <a:xfrm>
              <a:off x="5963600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52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2" name="Google Shape;3692;p52"/>
          <p:cNvGrpSpPr/>
          <p:nvPr/>
        </p:nvGrpSpPr>
        <p:grpSpPr>
          <a:xfrm>
            <a:off x="1079215" y="2788294"/>
            <a:ext cx="331500" cy="331500"/>
            <a:chOff x="1443599" y="2835362"/>
            <a:chExt cx="331500" cy="331500"/>
          </a:xfrm>
        </p:grpSpPr>
        <p:sp>
          <p:nvSpPr>
            <p:cNvPr id="3693" name="Google Shape;3693;p52"/>
            <p:cNvSpPr/>
            <p:nvPr/>
          </p:nvSpPr>
          <p:spPr>
            <a:xfrm>
              <a:off x="1520374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1E5976BD-4F3B-4F1C-ACAA-7C19867E16C7}"/>
              </a:ext>
            </a:extLst>
          </p:cNvPr>
          <p:cNvCxnSpPr>
            <a:cxnSpLocks/>
          </p:cNvCxnSpPr>
          <p:nvPr/>
        </p:nvCxnSpPr>
        <p:spPr>
          <a:xfrm flipV="1">
            <a:off x="7800065" y="2947169"/>
            <a:ext cx="1150975" cy="51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5A2376-8E40-4743-928E-3B01610E5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2033" r="12269" b="11566"/>
          <a:stretch/>
        </p:blipFill>
        <p:spPr bwMode="auto">
          <a:xfrm>
            <a:off x="533019" y="3199646"/>
            <a:ext cx="1554764" cy="12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47BAA8B-6531-419A-8024-68E3B4A3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59" y="3193121"/>
            <a:ext cx="1938198" cy="12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395599D-F207-450E-8CB2-F17FF4C34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13518" r="11160" b="13851"/>
          <a:stretch/>
        </p:blipFill>
        <p:spPr bwMode="auto">
          <a:xfrm>
            <a:off x="2382584" y="1539656"/>
            <a:ext cx="1793701" cy="11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03FA71A-790C-4F38-9ACA-1DD9801DE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5228" r="10672" b="14500"/>
          <a:stretch/>
        </p:blipFill>
        <p:spPr bwMode="auto">
          <a:xfrm>
            <a:off x="6573781" y="1579850"/>
            <a:ext cx="2022914" cy="10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69" name="Google Shape;3669;p52"/>
          <p:cNvGrpSpPr/>
          <p:nvPr/>
        </p:nvGrpSpPr>
        <p:grpSpPr>
          <a:xfrm rot="10800000">
            <a:off x="8109207" y="1426168"/>
            <a:ext cx="883262" cy="242091"/>
            <a:chOff x="2300350" y="2601250"/>
            <a:chExt cx="2275275" cy="623625"/>
          </a:xfrm>
        </p:grpSpPr>
        <p:sp>
          <p:nvSpPr>
            <p:cNvPr id="3670" name="Google Shape;3670;p5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923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649048" y="2029744"/>
            <a:ext cx="8354267" cy="237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</a:t>
            </a:r>
            <a:r>
              <a:rPr lang="en" dirty="0">
                <a:solidFill>
                  <a:schemeClr val="accent2"/>
                </a:solidFill>
              </a:rPr>
              <a:t>MÓVEL </a:t>
            </a:r>
            <a:r>
              <a:rPr lang="en" dirty="0">
                <a:solidFill>
                  <a:schemeClr val="bg1"/>
                </a:solidFill>
              </a:rPr>
              <a:t>E COMPUTAÇÃO</a:t>
            </a:r>
            <a:r>
              <a:rPr lang="en" dirty="0">
                <a:solidFill>
                  <a:schemeClr val="accent2"/>
                </a:solidFill>
              </a:rPr>
              <a:t> PERVASIVA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736830" y="1383627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56"/>
          <p:cNvSpPr txBox="1">
            <a:spLocks noGrp="1"/>
          </p:cNvSpPr>
          <p:nvPr>
            <p:ph type="title"/>
          </p:nvPr>
        </p:nvSpPr>
        <p:spPr>
          <a:xfrm>
            <a:off x="-264604" y="46734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</a:t>
            </a:r>
            <a:r>
              <a:rPr lang="en" dirty="0">
                <a:solidFill>
                  <a:schemeClr val="accent2"/>
                </a:solidFill>
              </a:rPr>
              <a:t>MÓVEL</a:t>
            </a:r>
            <a:endParaRPr dirty="0"/>
          </a:p>
        </p:txBody>
      </p:sp>
      <p:grpSp>
        <p:nvGrpSpPr>
          <p:cNvPr id="3864" name="Google Shape;3864;p56"/>
          <p:cNvGrpSpPr/>
          <p:nvPr/>
        </p:nvGrpSpPr>
        <p:grpSpPr>
          <a:xfrm>
            <a:off x="5154157" y="1364674"/>
            <a:ext cx="2859121" cy="1076946"/>
            <a:chOff x="5245429" y="1512000"/>
            <a:chExt cx="2598959" cy="988512"/>
          </a:xfrm>
        </p:grpSpPr>
        <p:sp>
          <p:nvSpPr>
            <p:cNvPr id="3865" name="Google Shape;3865;p56"/>
            <p:cNvSpPr/>
            <p:nvPr/>
          </p:nvSpPr>
          <p:spPr>
            <a:xfrm>
              <a:off x="5245429" y="1512000"/>
              <a:ext cx="2598959" cy="42463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Exemplos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6" name="Google Shape;3866;p56"/>
            <p:cNvSpPr txBox="1"/>
            <p:nvPr/>
          </p:nvSpPr>
          <p:spPr>
            <a:xfrm>
              <a:off x="5361602" y="2038812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Dispositivos móveis tais como: portáteis, </a:t>
              </a:r>
              <a:r>
                <a:rPr lang="pt-PT" i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smartphones</a:t>
              </a: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, </a:t>
              </a:r>
              <a:r>
                <a:rPr lang="pt-PT" i="1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tablets</a:t>
              </a: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, </a:t>
              </a:r>
              <a:r>
                <a:rPr lang="pt-PT" i="1" dirty="0" err="1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notebooks</a:t>
              </a: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, e outros.</a:t>
              </a:r>
            </a:p>
          </p:txBody>
        </p:sp>
      </p:grpSp>
      <p:grpSp>
        <p:nvGrpSpPr>
          <p:cNvPr id="3867" name="Google Shape;3867;p56"/>
          <p:cNvGrpSpPr/>
          <p:nvPr/>
        </p:nvGrpSpPr>
        <p:grpSpPr>
          <a:xfrm>
            <a:off x="1563531" y="1354315"/>
            <a:ext cx="2859128" cy="1065102"/>
            <a:chOff x="1410051" y="2539475"/>
            <a:chExt cx="2418306" cy="920700"/>
          </a:xfrm>
        </p:grpSpPr>
        <p:sp>
          <p:nvSpPr>
            <p:cNvPr id="3868" name="Google Shape;3868;p56"/>
            <p:cNvSpPr/>
            <p:nvPr/>
          </p:nvSpPr>
          <p:spPr>
            <a:xfrm>
              <a:off x="1410057" y="2539475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Definição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9" name="Google Shape;3869;p56"/>
            <p:cNvSpPr txBox="1"/>
            <p:nvPr/>
          </p:nvSpPr>
          <p:spPr>
            <a:xfrm>
              <a:off x="1410051" y="2998475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Permite ao utilizador o uso de diferentes serviços em praticamente qualquer localização.</a:t>
              </a:r>
            </a:p>
          </p:txBody>
        </p:sp>
      </p:grpSp>
      <p:grpSp>
        <p:nvGrpSpPr>
          <p:cNvPr id="3870" name="Google Shape;3870;p56"/>
          <p:cNvGrpSpPr/>
          <p:nvPr/>
        </p:nvGrpSpPr>
        <p:grpSpPr>
          <a:xfrm>
            <a:off x="1563531" y="3075799"/>
            <a:ext cx="2762596" cy="1240191"/>
            <a:chOff x="5337099" y="3568678"/>
            <a:chExt cx="2762596" cy="1240191"/>
          </a:xfrm>
        </p:grpSpPr>
        <p:sp>
          <p:nvSpPr>
            <p:cNvPr id="3871" name="Google Shape;3871;p56"/>
            <p:cNvSpPr/>
            <p:nvPr/>
          </p:nvSpPr>
          <p:spPr>
            <a:xfrm>
              <a:off x="5337105" y="3568678"/>
              <a:ext cx="2762590" cy="46522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Limitações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2" name="Google Shape;3872;p56"/>
            <p:cNvSpPr txBox="1"/>
            <p:nvPr/>
          </p:nvSpPr>
          <p:spPr>
            <a:xfrm>
              <a:off x="5337099" y="4160386"/>
              <a:ext cx="2762596" cy="648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Incapacidade de adaptação ao meio ambiente, suscetibilidade de interferências, segurança das redes públicas.</a:t>
              </a:r>
            </a:p>
          </p:txBody>
        </p:sp>
      </p:grpSp>
      <p:grpSp>
        <p:nvGrpSpPr>
          <p:cNvPr id="3873" name="Google Shape;3873;p56"/>
          <p:cNvGrpSpPr/>
          <p:nvPr/>
        </p:nvGrpSpPr>
        <p:grpSpPr>
          <a:xfrm>
            <a:off x="8170043" y="1367167"/>
            <a:ext cx="572697" cy="536891"/>
            <a:chOff x="4456875" y="2635825"/>
            <a:chExt cx="481825" cy="451700"/>
          </a:xfrm>
        </p:grpSpPr>
        <p:sp>
          <p:nvSpPr>
            <p:cNvPr id="3874" name="Google Shape;3874;p5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5" name="Google Shape;3875;p5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6" name="Google Shape;3876;p5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5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5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9" name="Google Shape;3879;p5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8" name="Google Shape;3888;p56"/>
          <p:cNvGrpSpPr/>
          <p:nvPr/>
        </p:nvGrpSpPr>
        <p:grpSpPr>
          <a:xfrm>
            <a:off x="6711505" y="609223"/>
            <a:ext cx="883262" cy="242091"/>
            <a:chOff x="2300350" y="2601250"/>
            <a:chExt cx="2275275" cy="623625"/>
          </a:xfrm>
        </p:grpSpPr>
        <p:sp>
          <p:nvSpPr>
            <p:cNvPr id="3889" name="Google Shape;3889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5" name="Google Shape;3895;p56"/>
          <p:cNvGrpSpPr/>
          <p:nvPr/>
        </p:nvGrpSpPr>
        <p:grpSpPr>
          <a:xfrm>
            <a:off x="8065438" y="2237586"/>
            <a:ext cx="2297800" cy="313751"/>
            <a:chOff x="7796595" y="2826991"/>
            <a:chExt cx="2297800" cy="313751"/>
          </a:xfrm>
        </p:grpSpPr>
        <p:sp>
          <p:nvSpPr>
            <p:cNvPr id="3896" name="Google Shape;3896;p56"/>
            <p:cNvSpPr/>
            <p:nvPr/>
          </p:nvSpPr>
          <p:spPr>
            <a:xfrm flipH="1">
              <a:off x="8099695" y="3072643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6"/>
            <p:cNvSpPr/>
            <p:nvPr/>
          </p:nvSpPr>
          <p:spPr>
            <a:xfrm flipH="1">
              <a:off x="7796595" y="28269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4" name="Google Shape;3904;p56"/>
          <p:cNvGrpSpPr/>
          <p:nvPr/>
        </p:nvGrpSpPr>
        <p:grpSpPr>
          <a:xfrm rot="-5400000">
            <a:off x="-16098" y="2384450"/>
            <a:ext cx="883262" cy="242091"/>
            <a:chOff x="2300350" y="2601250"/>
            <a:chExt cx="2275275" cy="623625"/>
          </a:xfrm>
        </p:grpSpPr>
        <p:sp>
          <p:nvSpPr>
            <p:cNvPr id="3905" name="Google Shape;3905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1" name="Google Shape;3911;p56"/>
          <p:cNvGrpSpPr/>
          <p:nvPr/>
        </p:nvGrpSpPr>
        <p:grpSpPr>
          <a:xfrm rot="5400000">
            <a:off x="4302260" y="2460177"/>
            <a:ext cx="98902" cy="553090"/>
            <a:chOff x="4898850" y="4820550"/>
            <a:chExt cx="98902" cy="553090"/>
          </a:xfrm>
        </p:grpSpPr>
        <p:sp>
          <p:nvSpPr>
            <p:cNvPr id="3912" name="Google Shape;3912;p5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3047;p41">
            <a:extLst>
              <a:ext uri="{FF2B5EF4-FFF2-40B4-BE49-F238E27FC236}">
                <a16:creationId xmlns:a16="http://schemas.microsoft.com/office/drawing/2014/main" id="{6A21DFE1-8CDA-466F-9564-A1DDCD1EC1F3}"/>
              </a:ext>
            </a:extLst>
          </p:cNvPr>
          <p:cNvGrpSpPr/>
          <p:nvPr/>
        </p:nvGrpSpPr>
        <p:grpSpPr>
          <a:xfrm>
            <a:off x="700638" y="3003412"/>
            <a:ext cx="694215" cy="664095"/>
            <a:chOff x="6856386" y="1437970"/>
            <a:chExt cx="416490" cy="415632"/>
          </a:xfrm>
        </p:grpSpPr>
        <p:sp>
          <p:nvSpPr>
            <p:cNvPr id="62" name="Google Shape;3048;p41">
              <a:extLst>
                <a:ext uri="{FF2B5EF4-FFF2-40B4-BE49-F238E27FC236}">
                  <a16:creationId xmlns:a16="http://schemas.microsoft.com/office/drawing/2014/main" id="{BBA88806-A006-4F87-ACB5-98784AEB5975}"/>
                </a:ext>
              </a:extLst>
            </p:cNvPr>
            <p:cNvSpPr/>
            <p:nvPr/>
          </p:nvSpPr>
          <p:spPr>
            <a:xfrm>
              <a:off x="6856386" y="1437970"/>
              <a:ext cx="416490" cy="415632"/>
            </a:xfrm>
            <a:custGeom>
              <a:avLst/>
              <a:gdLst/>
              <a:ahLst/>
              <a:cxnLst/>
              <a:rect l="l" t="t" r="r" b="b"/>
              <a:pathLst>
                <a:path w="11646" h="11622" extrusionOk="0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49;p41">
              <a:extLst>
                <a:ext uri="{FF2B5EF4-FFF2-40B4-BE49-F238E27FC236}">
                  <a16:creationId xmlns:a16="http://schemas.microsoft.com/office/drawing/2014/main" id="{5BA397F5-8E14-4361-A04C-7E92BAFD92B7}"/>
                </a:ext>
              </a:extLst>
            </p:cNvPr>
            <p:cNvSpPr/>
            <p:nvPr/>
          </p:nvSpPr>
          <p:spPr>
            <a:xfrm>
              <a:off x="7027551" y="1566576"/>
              <a:ext cx="74136" cy="52821"/>
            </a:xfrm>
            <a:custGeom>
              <a:avLst/>
              <a:gdLst/>
              <a:ahLst/>
              <a:cxnLst/>
              <a:rect l="l" t="t" r="r" b="b"/>
              <a:pathLst>
                <a:path w="2073" h="1477" extrusionOk="0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50;p41">
              <a:extLst>
                <a:ext uri="{FF2B5EF4-FFF2-40B4-BE49-F238E27FC236}">
                  <a16:creationId xmlns:a16="http://schemas.microsoft.com/office/drawing/2014/main" id="{00BD6117-ECC8-40A9-A0F5-A8F30D58C7A9}"/>
                </a:ext>
              </a:extLst>
            </p:cNvPr>
            <p:cNvSpPr/>
            <p:nvPr/>
          </p:nvSpPr>
          <p:spPr>
            <a:xfrm>
              <a:off x="7012244" y="1644076"/>
              <a:ext cx="104784" cy="80931"/>
            </a:xfrm>
            <a:custGeom>
              <a:avLst/>
              <a:gdLst/>
              <a:ahLst/>
              <a:cxnLst/>
              <a:rect l="l" t="t" r="r" b="b"/>
              <a:pathLst>
                <a:path w="2930" h="2263" extrusionOk="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997;p40">
            <a:extLst>
              <a:ext uri="{FF2B5EF4-FFF2-40B4-BE49-F238E27FC236}">
                <a16:creationId xmlns:a16="http://schemas.microsoft.com/office/drawing/2014/main" id="{DE9BC099-E492-44AE-8B93-98DD75690E64}"/>
              </a:ext>
            </a:extLst>
          </p:cNvPr>
          <p:cNvGrpSpPr/>
          <p:nvPr/>
        </p:nvGrpSpPr>
        <p:grpSpPr>
          <a:xfrm>
            <a:off x="799301" y="1354315"/>
            <a:ext cx="595552" cy="522226"/>
            <a:chOff x="1026975" y="1090575"/>
            <a:chExt cx="4572225" cy="3820900"/>
          </a:xfrm>
        </p:grpSpPr>
        <p:sp>
          <p:nvSpPr>
            <p:cNvPr id="66" name="Google Shape;2998;p40">
              <a:extLst>
                <a:ext uri="{FF2B5EF4-FFF2-40B4-BE49-F238E27FC236}">
                  <a16:creationId xmlns:a16="http://schemas.microsoft.com/office/drawing/2014/main" id="{32811645-5A4A-4CBD-9498-5C4EC9DD2DB9}"/>
                </a:ext>
              </a:extLst>
            </p:cNvPr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9;p40">
              <a:extLst>
                <a:ext uri="{FF2B5EF4-FFF2-40B4-BE49-F238E27FC236}">
                  <a16:creationId xmlns:a16="http://schemas.microsoft.com/office/drawing/2014/main" id="{AD9626F9-7A44-4B4E-8139-CBD468E3C0CF}"/>
                </a:ext>
              </a:extLst>
            </p:cNvPr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0;p40">
              <a:extLst>
                <a:ext uri="{FF2B5EF4-FFF2-40B4-BE49-F238E27FC236}">
                  <a16:creationId xmlns:a16="http://schemas.microsoft.com/office/drawing/2014/main" id="{24F08B4D-569C-46EE-92A7-0F830B580B16}"/>
                </a:ext>
              </a:extLst>
            </p:cNvPr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01;p40">
              <a:extLst>
                <a:ext uri="{FF2B5EF4-FFF2-40B4-BE49-F238E27FC236}">
                  <a16:creationId xmlns:a16="http://schemas.microsoft.com/office/drawing/2014/main" id="{031DAE77-AD31-4276-BFEB-C78246F9963E}"/>
                </a:ext>
              </a:extLst>
            </p:cNvPr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C092B78-DDED-471C-A230-453425320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57" y="2735927"/>
            <a:ext cx="3180136" cy="19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56"/>
          <p:cNvSpPr txBox="1">
            <a:spLocks noGrp="1"/>
          </p:cNvSpPr>
          <p:nvPr>
            <p:ph type="title"/>
          </p:nvPr>
        </p:nvSpPr>
        <p:spPr>
          <a:xfrm>
            <a:off x="5399" y="4589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</a:t>
            </a:r>
            <a:r>
              <a:rPr lang="en" dirty="0">
                <a:solidFill>
                  <a:schemeClr val="accent2"/>
                </a:solidFill>
              </a:rPr>
              <a:t>PERVASIVA</a:t>
            </a:r>
            <a:endParaRPr dirty="0"/>
          </a:p>
        </p:txBody>
      </p:sp>
      <p:grpSp>
        <p:nvGrpSpPr>
          <p:cNvPr id="3864" name="Google Shape;3864;p56"/>
          <p:cNvGrpSpPr/>
          <p:nvPr/>
        </p:nvGrpSpPr>
        <p:grpSpPr>
          <a:xfrm>
            <a:off x="5154156" y="1364675"/>
            <a:ext cx="2987000" cy="1118565"/>
            <a:chOff x="5245429" y="1512000"/>
            <a:chExt cx="2715202" cy="1026713"/>
          </a:xfrm>
        </p:grpSpPr>
        <p:sp>
          <p:nvSpPr>
            <p:cNvPr id="3865" name="Google Shape;3865;p56"/>
            <p:cNvSpPr/>
            <p:nvPr/>
          </p:nvSpPr>
          <p:spPr>
            <a:xfrm>
              <a:off x="5245429" y="1512000"/>
              <a:ext cx="2598959" cy="42463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Exemplos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6" name="Google Shape;3866;p56"/>
            <p:cNvSpPr txBox="1"/>
            <p:nvPr/>
          </p:nvSpPr>
          <p:spPr>
            <a:xfrm>
              <a:off x="5245429" y="2077013"/>
              <a:ext cx="271520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Dispositivos domésticos inteligentes tais como: frigoríficos, torradeiras, alarmes e outros.</a:t>
              </a:r>
            </a:p>
          </p:txBody>
        </p:sp>
      </p:grpSp>
      <p:grpSp>
        <p:nvGrpSpPr>
          <p:cNvPr id="3867" name="Google Shape;3867;p56"/>
          <p:cNvGrpSpPr/>
          <p:nvPr/>
        </p:nvGrpSpPr>
        <p:grpSpPr>
          <a:xfrm>
            <a:off x="1563538" y="1354315"/>
            <a:ext cx="2894020" cy="1117906"/>
            <a:chOff x="1410057" y="2539475"/>
            <a:chExt cx="2447818" cy="966345"/>
          </a:xfrm>
        </p:grpSpPr>
        <p:sp>
          <p:nvSpPr>
            <p:cNvPr id="3868" name="Google Shape;3868;p56"/>
            <p:cNvSpPr/>
            <p:nvPr/>
          </p:nvSpPr>
          <p:spPr>
            <a:xfrm>
              <a:off x="1410057" y="2539475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Definição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9" name="Google Shape;3869;p56"/>
            <p:cNvSpPr txBox="1"/>
            <p:nvPr/>
          </p:nvSpPr>
          <p:spPr>
            <a:xfrm>
              <a:off x="1439575" y="3044120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Meios de computação que estão inseridos de forma impercetível no ambiente dos utilizadores. </a:t>
              </a:r>
            </a:p>
          </p:txBody>
        </p:sp>
      </p:grpSp>
      <p:grpSp>
        <p:nvGrpSpPr>
          <p:cNvPr id="3870" name="Google Shape;3870;p56"/>
          <p:cNvGrpSpPr/>
          <p:nvPr/>
        </p:nvGrpSpPr>
        <p:grpSpPr>
          <a:xfrm>
            <a:off x="1563531" y="3075799"/>
            <a:ext cx="2762596" cy="1119275"/>
            <a:chOff x="5337099" y="3568678"/>
            <a:chExt cx="2762596" cy="1119275"/>
          </a:xfrm>
        </p:grpSpPr>
        <p:sp>
          <p:nvSpPr>
            <p:cNvPr id="3871" name="Google Shape;3871;p56"/>
            <p:cNvSpPr/>
            <p:nvPr/>
          </p:nvSpPr>
          <p:spPr>
            <a:xfrm>
              <a:off x="5337105" y="3568678"/>
              <a:ext cx="2762590" cy="46522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Limitações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2" name="Google Shape;3872;p56"/>
            <p:cNvSpPr txBox="1"/>
            <p:nvPr/>
          </p:nvSpPr>
          <p:spPr>
            <a:xfrm>
              <a:off x="5337099" y="4039470"/>
              <a:ext cx="2762596" cy="648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Dispositivos pervasivos não são desenhados para serem móveis</a:t>
              </a:r>
            </a:p>
          </p:txBody>
        </p:sp>
      </p:grpSp>
      <p:grpSp>
        <p:nvGrpSpPr>
          <p:cNvPr id="3873" name="Google Shape;3873;p56"/>
          <p:cNvGrpSpPr/>
          <p:nvPr/>
        </p:nvGrpSpPr>
        <p:grpSpPr>
          <a:xfrm>
            <a:off x="8199964" y="1388660"/>
            <a:ext cx="572697" cy="536891"/>
            <a:chOff x="4456875" y="2635825"/>
            <a:chExt cx="481825" cy="451700"/>
          </a:xfrm>
        </p:grpSpPr>
        <p:sp>
          <p:nvSpPr>
            <p:cNvPr id="3874" name="Google Shape;3874;p5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5" name="Google Shape;3875;p5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6" name="Google Shape;3876;p5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5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5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9" name="Google Shape;3879;p5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8" name="Google Shape;3888;p56"/>
          <p:cNvGrpSpPr/>
          <p:nvPr/>
        </p:nvGrpSpPr>
        <p:grpSpPr>
          <a:xfrm>
            <a:off x="6711505" y="609223"/>
            <a:ext cx="883262" cy="242091"/>
            <a:chOff x="2300350" y="2601250"/>
            <a:chExt cx="2275275" cy="623625"/>
          </a:xfrm>
        </p:grpSpPr>
        <p:sp>
          <p:nvSpPr>
            <p:cNvPr id="3889" name="Google Shape;3889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5" name="Google Shape;3895;p56"/>
          <p:cNvGrpSpPr/>
          <p:nvPr/>
        </p:nvGrpSpPr>
        <p:grpSpPr>
          <a:xfrm>
            <a:off x="8065438" y="2237586"/>
            <a:ext cx="2297800" cy="313751"/>
            <a:chOff x="7796595" y="2826991"/>
            <a:chExt cx="2297800" cy="313751"/>
          </a:xfrm>
        </p:grpSpPr>
        <p:sp>
          <p:nvSpPr>
            <p:cNvPr id="3896" name="Google Shape;3896;p56"/>
            <p:cNvSpPr/>
            <p:nvPr/>
          </p:nvSpPr>
          <p:spPr>
            <a:xfrm flipH="1">
              <a:off x="8099695" y="3072643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6"/>
            <p:cNvSpPr/>
            <p:nvPr/>
          </p:nvSpPr>
          <p:spPr>
            <a:xfrm flipH="1">
              <a:off x="7796595" y="28269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4" name="Google Shape;3904;p56"/>
          <p:cNvGrpSpPr/>
          <p:nvPr/>
        </p:nvGrpSpPr>
        <p:grpSpPr>
          <a:xfrm rot="-5400000">
            <a:off x="-16098" y="2384450"/>
            <a:ext cx="883262" cy="242091"/>
            <a:chOff x="2300350" y="2601250"/>
            <a:chExt cx="2275275" cy="623625"/>
          </a:xfrm>
        </p:grpSpPr>
        <p:sp>
          <p:nvSpPr>
            <p:cNvPr id="3905" name="Google Shape;3905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1" name="Google Shape;3911;p56"/>
          <p:cNvGrpSpPr/>
          <p:nvPr/>
        </p:nvGrpSpPr>
        <p:grpSpPr>
          <a:xfrm rot="5400000">
            <a:off x="4302260" y="2460177"/>
            <a:ext cx="98902" cy="553090"/>
            <a:chOff x="4898850" y="4820550"/>
            <a:chExt cx="98902" cy="553090"/>
          </a:xfrm>
        </p:grpSpPr>
        <p:sp>
          <p:nvSpPr>
            <p:cNvPr id="3912" name="Google Shape;3912;p5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2997;p40">
            <a:extLst>
              <a:ext uri="{FF2B5EF4-FFF2-40B4-BE49-F238E27FC236}">
                <a16:creationId xmlns:a16="http://schemas.microsoft.com/office/drawing/2014/main" id="{DE9BC099-E492-44AE-8B93-98DD75690E64}"/>
              </a:ext>
            </a:extLst>
          </p:cNvPr>
          <p:cNvGrpSpPr/>
          <p:nvPr/>
        </p:nvGrpSpPr>
        <p:grpSpPr>
          <a:xfrm>
            <a:off x="781299" y="1364413"/>
            <a:ext cx="595552" cy="522226"/>
            <a:chOff x="1026975" y="1090575"/>
            <a:chExt cx="4572225" cy="3820900"/>
          </a:xfrm>
        </p:grpSpPr>
        <p:sp>
          <p:nvSpPr>
            <p:cNvPr id="66" name="Google Shape;2998;p40">
              <a:extLst>
                <a:ext uri="{FF2B5EF4-FFF2-40B4-BE49-F238E27FC236}">
                  <a16:creationId xmlns:a16="http://schemas.microsoft.com/office/drawing/2014/main" id="{32811645-5A4A-4CBD-9498-5C4EC9DD2DB9}"/>
                </a:ext>
              </a:extLst>
            </p:cNvPr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9;p40">
              <a:extLst>
                <a:ext uri="{FF2B5EF4-FFF2-40B4-BE49-F238E27FC236}">
                  <a16:creationId xmlns:a16="http://schemas.microsoft.com/office/drawing/2014/main" id="{AD9626F9-7A44-4B4E-8139-CBD468E3C0CF}"/>
                </a:ext>
              </a:extLst>
            </p:cNvPr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0;p40">
              <a:extLst>
                <a:ext uri="{FF2B5EF4-FFF2-40B4-BE49-F238E27FC236}">
                  <a16:creationId xmlns:a16="http://schemas.microsoft.com/office/drawing/2014/main" id="{24F08B4D-569C-46EE-92A7-0F830B580B16}"/>
                </a:ext>
              </a:extLst>
            </p:cNvPr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01;p40">
              <a:extLst>
                <a:ext uri="{FF2B5EF4-FFF2-40B4-BE49-F238E27FC236}">
                  <a16:creationId xmlns:a16="http://schemas.microsoft.com/office/drawing/2014/main" id="{031DAE77-AD31-4276-BFEB-C78246F9963E}"/>
                </a:ext>
              </a:extLst>
            </p:cNvPr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4704;p70">
            <a:extLst>
              <a:ext uri="{FF2B5EF4-FFF2-40B4-BE49-F238E27FC236}">
                <a16:creationId xmlns:a16="http://schemas.microsoft.com/office/drawing/2014/main" id="{A4D0F33E-F5BB-4BC0-B2BE-36C868A9DF17}"/>
              </a:ext>
            </a:extLst>
          </p:cNvPr>
          <p:cNvGrpSpPr/>
          <p:nvPr/>
        </p:nvGrpSpPr>
        <p:grpSpPr>
          <a:xfrm>
            <a:off x="826578" y="3064039"/>
            <a:ext cx="506021" cy="540132"/>
            <a:chOff x="7548808" y="2076709"/>
            <a:chExt cx="416490" cy="416526"/>
          </a:xfrm>
        </p:grpSpPr>
        <p:sp>
          <p:nvSpPr>
            <p:cNvPr id="53" name="Google Shape;4705;p70">
              <a:extLst>
                <a:ext uri="{FF2B5EF4-FFF2-40B4-BE49-F238E27FC236}">
                  <a16:creationId xmlns:a16="http://schemas.microsoft.com/office/drawing/2014/main" id="{56FA235A-BD98-4AEB-8EEC-D3174F238BA7}"/>
                </a:ext>
              </a:extLst>
            </p:cNvPr>
            <p:cNvSpPr/>
            <p:nvPr/>
          </p:nvSpPr>
          <p:spPr>
            <a:xfrm>
              <a:off x="7744686" y="2272623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06;p70">
              <a:extLst>
                <a:ext uri="{FF2B5EF4-FFF2-40B4-BE49-F238E27FC236}">
                  <a16:creationId xmlns:a16="http://schemas.microsoft.com/office/drawing/2014/main" id="{B7156D50-9A13-4C8F-B694-0B83203BAEFD}"/>
                </a:ext>
              </a:extLst>
            </p:cNvPr>
            <p:cNvSpPr/>
            <p:nvPr/>
          </p:nvSpPr>
          <p:spPr>
            <a:xfrm>
              <a:off x="7548808" y="2076709"/>
              <a:ext cx="416490" cy="416526"/>
            </a:xfrm>
            <a:custGeom>
              <a:avLst/>
              <a:gdLst/>
              <a:ahLst/>
              <a:cxnLst/>
              <a:rect l="l" t="t" r="r" b="b"/>
              <a:pathLst>
                <a:path w="11646" h="11647" extrusionOk="0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Imagem 54" descr="Uma imagem com texto&#10;&#10;Descrição gerada automaticamente">
            <a:extLst>
              <a:ext uri="{FF2B5EF4-FFF2-40B4-BE49-F238E27FC236}">
                <a16:creationId xmlns:a16="http://schemas.microsoft.com/office/drawing/2014/main" id="{4612C192-6FD1-4BF3-BD0D-3DEA7F15D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78" y="2782309"/>
            <a:ext cx="2645752" cy="17767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5E9F7A7-5F61-47D5-9E57-6935742D60A4}"/>
              </a:ext>
            </a:extLst>
          </p:cNvPr>
          <p:cNvSpPr txBox="1"/>
          <p:nvPr/>
        </p:nvSpPr>
        <p:spPr>
          <a:xfrm>
            <a:off x="5345142" y="4569141"/>
            <a:ext cx="2688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“</a:t>
            </a:r>
            <a:r>
              <a:rPr lang="en-US" sz="900" i="1" dirty="0">
                <a:solidFill>
                  <a:schemeClr val="bg1"/>
                </a:solidFill>
              </a:rPr>
              <a:t>A dancing toaster</a:t>
            </a:r>
            <a:r>
              <a:rPr lang="en-US" sz="900" dirty="0">
                <a:solidFill>
                  <a:schemeClr val="bg1"/>
                </a:solidFill>
              </a:rPr>
              <a:t>” (by Rich </a:t>
            </a:r>
            <a:r>
              <a:rPr lang="en-US" sz="900" dirty="0" err="1">
                <a:solidFill>
                  <a:schemeClr val="bg1"/>
                </a:solidFill>
              </a:rPr>
              <a:t>Gold,Xeroc</a:t>
            </a:r>
            <a:r>
              <a:rPr lang="en-US" sz="900" dirty="0">
                <a:solidFill>
                  <a:schemeClr val="bg1"/>
                </a:solidFill>
              </a:rPr>
              <a:t> PARC)</a:t>
            </a:r>
            <a:endParaRPr lang="pt-PT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9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0"/>
          <p:cNvSpPr/>
          <p:nvPr/>
        </p:nvSpPr>
        <p:spPr>
          <a:xfrm>
            <a:off x="37014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50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COMPUTAÇÃO </a:t>
            </a:r>
            <a:r>
              <a:rPr lang="en" dirty="0">
                <a:solidFill>
                  <a:schemeClr val="accent2"/>
                </a:solidFill>
              </a:rPr>
              <a:t>UBÍQUA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7" name="Google Shape;3517;p50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Definição, Princípios, Desafios e Aplicações</a:t>
            </a:r>
            <a:endParaRPr dirty="0"/>
          </a:p>
        </p:txBody>
      </p:sp>
      <p:sp>
        <p:nvSpPr>
          <p:cNvPr id="3518" name="Google Shape;3518;p50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19" name="Google Shape;3519;p50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3520" name="Google Shape;3520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7" name="Google Shape;3527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2" name="Google Shape;3532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3" name="Google Shape;3533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4" name="Google Shape;3534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4" name="Google Shape;3544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5" name="Google Shape;354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5" name="Google Shape;3555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6" name="Google Shape;3556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50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3571" name="Google Shape;357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452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08;p43">
            <a:extLst>
              <a:ext uri="{FF2B5EF4-FFF2-40B4-BE49-F238E27FC236}">
                <a16:creationId xmlns:a16="http://schemas.microsoft.com/office/drawing/2014/main" id="{036E948F-4CAF-430F-A0DF-A51E634A4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7000" y="1023761"/>
            <a:ext cx="8114091" cy="2169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i="1" dirty="0"/>
              <a:t>The most profound technologies are those that disappear. They weave themselves into the fabric of everyday life until they are</a:t>
            </a:r>
            <a:br>
              <a:rPr lang="en-US" i="1" dirty="0"/>
            </a:br>
            <a:r>
              <a:rPr lang="en-US" i="1" dirty="0"/>
              <a:t>indistinguishable from it.”</a:t>
            </a:r>
          </a:p>
        </p:txBody>
      </p:sp>
      <p:sp>
        <p:nvSpPr>
          <p:cNvPr id="5" name="Google Shape;3107;p43">
            <a:extLst>
              <a:ext uri="{FF2B5EF4-FFF2-40B4-BE49-F238E27FC236}">
                <a16:creationId xmlns:a16="http://schemas.microsoft.com/office/drawing/2014/main" id="{5B3A5AC3-305A-4174-9369-92DFDE426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143" y="3373132"/>
            <a:ext cx="5666000" cy="493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US" dirty="0"/>
              <a:t>Mark Weiser, </a:t>
            </a:r>
            <a:r>
              <a:rPr lang="en-US" i="1" dirty="0"/>
              <a:t>The Computer for the 21st Century</a:t>
            </a:r>
            <a:r>
              <a:rPr lang="en-US" dirty="0"/>
              <a:t>, 1991</a:t>
            </a:r>
            <a:endParaRPr dirty="0"/>
          </a:p>
        </p:txBody>
      </p:sp>
      <p:pic>
        <p:nvPicPr>
          <p:cNvPr id="6" name="Imagem 5" descr="Uma imagem com homem, pessoa, óculos, cansativo&#10;&#10;Descrição gerada automaticamente">
            <a:extLst>
              <a:ext uri="{FF2B5EF4-FFF2-40B4-BE49-F238E27FC236}">
                <a16:creationId xmlns:a16="http://schemas.microsoft.com/office/drawing/2014/main" id="{FAFA21DA-C242-412A-8140-1095095CA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948" y="2790000"/>
            <a:ext cx="1913052" cy="1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4843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1260</Words>
  <Application>Microsoft Office PowerPoint</Application>
  <PresentationFormat>Apresentação no Ecrã (16:9)</PresentationFormat>
  <Paragraphs>169</Paragraphs>
  <Slides>28</Slides>
  <Notes>27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28</vt:i4>
      </vt:variant>
    </vt:vector>
  </HeadingPairs>
  <TitlesOfParts>
    <vt:vector size="37" baseType="lpstr">
      <vt:lpstr>PT Sans</vt:lpstr>
      <vt:lpstr>CMR10</vt:lpstr>
      <vt:lpstr>Proxima Nova Semibold</vt:lpstr>
      <vt:lpstr>Arial</vt:lpstr>
      <vt:lpstr>Exo</vt:lpstr>
      <vt:lpstr>Proxima Nova</vt:lpstr>
      <vt:lpstr>CMR9</vt:lpstr>
      <vt:lpstr>Data Center Business Plan by Slidesgo</vt:lpstr>
      <vt:lpstr>Slidesgo Final Pages</vt:lpstr>
      <vt:lpstr>Sensorização e Ambiente</vt:lpstr>
      <vt:lpstr>ÍNDICE</vt:lpstr>
      <vt:lpstr>EVOLUÇÃO  DA COMPUTAÇÃO</vt:lpstr>
      <vt:lpstr>EVOLUÇÃO DA COMPUTAÇÃO</vt:lpstr>
      <vt:lpstr>COMPUTAÇÃO MÓVEL E COMPUTAÇÃO PERVASIVA</vt:lpstr>
      <vt:lpstr>COMPUTAÇÃO MÓVEL</vt:lpstr>
      <vt:lpstr>COMPUTAÇÃO PERVASIVA</vt:lpstr>
      <vt:lpstr>COMPUTAÇÃO UBÍQUA</vt:lpstr>
      <vt:lpstr>— Mark Weiser, The Computer for the 21st Century, 1991</vt:lpstr>
      <vt:lpstr>DEFINIÇÃO &amp; CARACTERIZAÇÃO</vt:lpstr>
      <vt:lpstr>PRINCÍPIOS DA COMPUTAÇÃO UBÍQUA</vt:lpstr>
      <vt:lpstr>SENSORIZAÇÃO  &amp; AMBIENTES INTELIGENTES</vt:lpstr>
      <vt:lpstr>PRINCÍPIOS DE UM AMBIENTE INTELIGENTE</vt:lpstr>
      <vt:lpstr>APLICAÇÕES &amp; EXEMPLOS</vt:lpstr>
      <vt:lpstr>PRINCIPAIS DESAFIOS</vt:lpstr>
      <vt:lpstr>PRIVACIDADE E PROTEÇÃO DE DADOS</vt:lpstr>
      <vt:lpstr>PRIVACIDADE VS. PROTEÇÃO</vt:lpstr>
      <vt:lpstr>RELEVÂNCIA NA ATUALIDADE</vt:lpstr>
      <vt:lpstr>EVOLUÇÃO LEGISLATIVA DO DIREITO À PROTEÇÃO E PRIVACIDADE DE DADOS</vt:lpstr>
      <vt:lpstr>EVOLUÇÃO LEGISLATIVA DO DIREITO À PROTEÇÃO E PRIVACIDADE DE DADOS</vt:lpstr>
      <vt:lpstr>EVOLUÇÃO LEGISLATIVA DO DIREITO À PROTEÇÃO E PRIVACIDADE DE DADOS</vt:lpstr>
      <vt:lpstr>UBIQUIDADE DIGITAL VS. PRIVACIDADE INDIVIDUAL</vt:lpstr>
      <vt:lpstr>VULNERABILIDADE DA INFORMAÇÃO PESSOAL</vt:lpstr>
      <vt:lpstr>ETICIDADE DA COMPUTAÇÃO PERVASIVA E UBÍQUA</vt:lpstr>
      <vt:lpstr>CONCLUSÕES</vt:lpstr>
      <vt:lpstr>CONCLUSÃO</vt:lpstr>
      <vt:lpstr>Sensorização e Ambiente</vt:lpstr>
      <vt:lpstr>EVOLUÇÃO AO LONGO DOS ANOS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Sensorização e Ambiente</dc:title>
  <dc:creator>Raquel Costa</dc:creator>
  <cp:lastModifiedBy>Raquel Sofia Miranda da Costa</cp:lastModifiedBy>
  <cp:revision>7</cp:revision>
  <dcterms:modified xsi:type="dcterms:W3CDTF">2022-04-04T15:17:30Z</dcterms:modified>
</cp:coreProperties>
</file>